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7" r:id="rId4"/>
    <p:sldId id="266" r:id="rId5"/>
    <p:sldId id="265" r:id="rId6"/>
    <p:sldId id="261" r:id="rId7"/>
    <p:sldId id="262" r:id="rId8"/>
    <p:sldId id="258" r:id="rId9"/>
    <p:sldId id="257" r:id="rId10"/>
    <p:sldId id="259" r:id="rId11"/>
    <p:sldId id="263" r:id="rId12"/>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62" d="100"/>
          <a:sy n="62" d="100"/>
        </p:scale>
        <p:origin x="48" y="5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ottenrott\Dropbox\0-Prof%20Hottenrott\Forschung\2023-Keytec\Studie%20Bauer\Auswertung%20Probanden%201-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ottenrott\Dropbox\0-Prof%20Hottenrott\Forschung\2023-Keytec\Studie%20Bauer\Auswertung%20Probanden%201-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ottenrott\Dropbox\0-Prof%20Hottenrott\Forschung\2023-Keytec\Studie%20Bauer\Auswertung%20Probanden%201-7.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Heart Rate </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DE"/>
        </a:p>
      </c:txPr>
    </c:title>
    <c:autoTitleDeleted val="0"/>
    <c:plotArea>
      <c:layout>
        <c:manualLayout>
          <c:layoutTarget val="inner"/>
          <c:xMode val="edge"/>
          <c:yMode val="edge"/>
          <c:x val="0.12826154607874368"/>
          <c:y val="0.16303849413118979"/>
          <c:w val="0.84396062992125986"/>
          <c:h val="0.72088764946048411"/>
        </c:manualLayout>
      </c:layout>
      <c:barChart>
        <c:barDir val="col"/>
        <c:grouping val="clustered"/>
        <c:varyColors val="0"/>
        <c:ser>
          <c:idx val="0"/>
          <c:order val="0"/>
          <c:tx>
            <c:strRef>
              <c:f>'Tabelle1 (2)'!$K$44</c:f>
              <c:strCache>
                <c:ptCount val="1"/>
                <c:pt idx="0">
                  <c:v>HF</c:v>
                </c:pt>
              </c:strCache>
            </c:strRef>
          </c:tx>
          <c:spPr>
            <a:solidFill>
              <a:schemeClr val="accent1"/>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'Tabelle1 (2)'!$L$43:$M$43</c:f>
              <c:strCache>
                <c:ptCount val="2"/>
                <c:pt idx="0">
                  <c:v>before treatment</c:v>
                </c:pt>
                <c:pt idx="1">
                  <c:v>after 48 treamtents</c:v>
                </c:pt>
              </c:strCache>
            </c:strRef>
          </c:cat>
          <c:val>
            <c:numRef>
              <c:f>'Tabelle1 (2)'!$L$44:$M$44</c:f>
              <c:numCache>
                <c:formatCode>0.0</c:formatCode>
                <c:ptCount val="2"/>
                <c:pt idx="0">
                  <c:v>72.0625</c:v>
                </c:pt>
                <c:pt idx="1">
                  <c:v>67.650000000000006</c:v>
                </c:pt>
              </c:numCache>
            </c:numRef>
          </c:val>
          <c:extLst>
            <c:ext xmlns:c16="http://schemas.microsoft.com/office/drawing/2014/chart" uri="{C3380CC4-5D6E-409C-BE32-E72D297353CC}">
              <c16:uniqueId val="{00000000-A72C-4D23-8A5A-1132CB7EFF6E}"/>
            </c:ext>
          </c:extLst>
        </c:ser>
        <c:dLbls>
          <c:showLegendKey val="0"/>
          <c:showVal val="0"/>
          <c:showCatName val="0"/>
          <c:showSerName val="0"/>
          <c:showPercent val="0"/>
          <c:showBubbleSize val="0"/>
        </c:dLbls>
        <c:gapWidth val="219"/>
        <c:overlap val="-27"/>
        <c:axId val="2317999"/>
        <c:axId val="265461695"/>
      </c:barChart>
      <c:catAx>
        <c:axId val="23179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DE"/>
          </a:p>
        </c:txPr>
        <c:crossAx val="265461695"/>
        <c:crosses val="autoZero"/>
        <c:auto val="1"/>
        <c:lblAlgn val="ctr"/>
        <c:lblOffset val="100"/>
        <c:noMultiLvlLbl val="0"/>
      </c:catAx>
      <c:valAx>
        <c:axId val="265461695"/>
        <c:scaling>
          <c:orientation val="minMax"/>
          <c:max val="100"/>
          <c:min val="4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Heart Rate (1/min)</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DE"/>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DE"/>
          </a:p>
        </c:txPr>
        <c:crossAx val="2317999"/>
        <c:crosses val="autoZero"/>
        <c:crossBetween val="between"/>
        <c:majorUnit val="10"/>
        <c:min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HRV (RMSSD)</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DE"/>
        </a:p>
      </c:txPr>
    </c:title>
    <c:autoTitleDeleted val="0"/>
    <c:plotArea>
      <c:layout>
        <c:manualLayout>
          <c:layoutTarget val="inner"/>
          <c:xMode val="edge"/>
          <c:yMode val="edge"/>
          <c:x val="0.14283278787403197"/>
          <c:y val="0.12794409197943679"/>
          <c:w val="0.84935075725753217"/>
          <c:h val="0.76396379931151381"/>
        </c:manualLayout>
      </c:layout>
      <c:barChart>
        <c:barDir val="col"/>
        <c:grouping val="clustered"/>
        <c:varyColors val="0"/>
        <c:ser>
          <c:idx val="0"/>
          <c:order val="0"/>
          <c:tx>
            <c:strRef>
              <c:f>'Tabelle1 (2)'!$K$47</c:f>
              <c:strCache>
                <c:ptCount val="1"/>
                <c:pt idx="0">
                  <c:v>RMSSD</c:v>
                </c:pt>
              </c:strCache>
            </c:strRef>
          </c:tx>
          <c:spPr>
            <a:solidFill>
              <a:schemeClr val="accent1"/>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'Tabelle1 (2)'!$L$46:$M$46</c:f>
              <c:strCache>
                <c:ptCount val="2"/>
                <c:pt idx="0">
                  <c:v>before treatment</c:v>
                </c:pt>
                <c:pt idx="1">
                  <c:v>after 48 treatments</c:v>
                </c:pt>
              </c:strCache>
            </c:strRef>
          </c:cat>
          <c:val>
            <c:numRef>
              <c:f>'Tabelle1 (2)'!$L$47:$M$47</c:f>
              <c:numCache>
                <c:formatCode>0.0</c:formatCode>
                <c:ptCount val="2"/>
                <c:pt idx="0">
                  <c:v>26.962499999999999</c:v>
                </c:pt>
                <c:pt idx="1">
                  <c:v>45.15</c:v>
                </c:pt>
              </c:numCache>
            </c:numRef>
          </c:val>
          <c:extLst>
            <c:ext xmlns:c16="http://schemas.microsoft.com/office/drawing/2014/chart" uri="{C3380CC4-5D6E-409C-BE32-E72D297353CC}">
              <c16:uniqueId val="{00000000-44F3-4BCF-9F08-025F2BC3A560}"/>
            </c:ext>
          </c:extLst>
        </c:ser>
        <c:dLbls>
          <c:showLegendKey val="0"/>
          <c:showVal val="0"/>
          <c:showCatName val="0"/>
          <c:showSerName val="0"/>
          <c:showPercent val="0"/>
          <c:showBubbleSize val="0"/>
        </c:dLbls>
        <c:gapWidth val="219"/>
        <c:overlap val="-27"/>
        <c:axId val="485292351"/>
        <c:axId val="573976383"/>
      </c:barChart>
      <c:catAx>
        <c:axId val="485292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DE"/>
          </a:p>
        </c:txPr>
        <c:crossAx val="573976383"/>
        <c:crosses val="autoZero"/>
        <c:auto val="1"/>
        <c:lblAlgn val="ctr"/>
        <c:lblOffset val="100"/>
        <c:noMultiLvlLbl val="0"/>
      </c:catAx>
      <c:valAx>
        <c:axId val="573976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dirty="0" err="1"/>
                  <a:t>RMSSD</a:t>
                </a:r>
                <a:r>
                  <a:rPr lang="en-US" dirty="0"/>
                  <a:t> (</a:t>
                </a:r>
                <a:r>
                  <a:rPr lang="en-US" dirty="0" err="1"/>
                  <a:t>ms</a:t>
                </a:r>
                <a:r>
                  <a:rPr lang="en-US" dirty="0"/>
                  <a:t>)</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DE"/>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DE"/>
          </a:p>
        </c:txPr>
        <c:crossAx val="485292351"/>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de-DE"/>
              <a:t>Stress leveI (Baevesky)</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DE"/>
        </a:p>
      </c:txPr>
    </c:title>
    <c:autoTitleDeleted val="0"/>
    <c:plotArea>
      <c:layout/>
      <c:barChart>
        <c:barDir val="col"/>
        <c:grouping val="clustered"/>
        <c:varyColors val="0"/>
        <c:ser>
          <c:idx val="0"/>
          <c:order val="0"/>
          <c:tx>
            <c:strRef>
              <c:f>'Tabelle1 (2)'!$K$50</c:f>
              <c:strCache>
                <c:ptCount val="1"/>
                <c:pt idx="0">
                  <c:v>SI</c:v>
                </c:pt>
              </c:strCache>
            </c:strRef>
          </c:tx>
          <c:spPr>
            <a:solidFill>
              <a:schemeClr val="accent1"/>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'Tabelle1 (2)'!$L$49:$M$49</c:f>
              <c:strCache>
                <c:ptCount val="2"/>
                <c:pt idx="0">
                  <c:v>before treatment</c:v>
                </c:pt>
                <c:pt idx="1">
                  <c:v>after 48 treatments</c:v>
                </c:pt>
              </c:strCache>
            </c:strRef>
          </c:cat>
          <c:val>
            <c:numRef>
              <c:f>'Tabelle1 (2)'!$L$50:$M$50</c:f>
              <c:numCache>
                <c:formatCode>0.0</c:formatCode>
                <c:ptCount val="2"/>
                <c:pt idx="0">
                  <c:v>18.737500000000001</c:v>
                </c:pt>
                <c:pt idx="1">
                  <c:v>11.7125</c:v>
                </c:pt>
              </c:numCache>
            </c:numRef>
          </c:val>
          <c:extLst>
            <c:ext xmlns:c16="http://schemas.microsoft.com/office/drawing/2014/chart" uri="{C3380CC4-5D6E-409C-BE32-E72D297353CC}">
              <c16:uniqueId val="{00000000-621E-465A-ABB9-6B9BAC72DF70}"/>
            </c:ext>
          </c:extLst>
        </c:ser>
        <c:dLbls>
          <c:showLegendKey val="0"/>
          <c:showVal val="0"/>
          <c:showCatName val="0"/>
          <c:showSerName val="0"/>
          <c:showPercent val="0"/>
          <c:showBubbleSize val="0"/>
        </c:dLbls>
        <c:gapWidth val="219"/>
        <c:overlap val="-27"/>
        <c:axId val="888675855"/>
        <c:axId val="573982207"/>
      </c:barChart>
      <c:catAx>
        <c:axId val="8886758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DE"/>
          </a:p>
        </c:txPr>
        <c:crossAx val="573982207"/>
        <c:crosses val="autoZero"/>
        <c:auto val="1"/>
        <c:lblAlgn val="ctr"/>
        <c:lblOffset val="100"/>
        <c:noMultiLvlLbl val="0"/>
      </c:catAx>
      <c:valAx>
        <c:axId val="5739822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Stress Index</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DE"/>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DE"/>
          </a:p>
        </c:txPr>
        <c:crossAx val="888675855"/>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F5756C-0D0B-42E2-A877-6633499AF87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DE"/>
          </a:p>
        </p:txBody>
      </p:sp>
      <p:sp>
        <p:nvSpPr>
          <p:cNvPr id="3" name="Untertitel 2">
            <a:extLst>
              <a:ext uri="{FF2B5EF4-FFF2-40B4-BE49-F238E27FC236}">
                <a16:creationId xmlns:a16="http://schemas.microsoft.com/office/drawing/2014/main" id="{B899E93B-DBFB-4EB1-84B1-711EE7188D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DE"/>
          </a:p>
        </p:txBody>
      </p:sp>
      <p:sp>
        <p:nvSpPr>
          <p:cNvPr id="4" name="Datumsplatzhalter 3">
            <a:extLst>
              <a:ext uri="{FF2B5EF4-FFF2-40B4-BE49-F238E27FC236}">
                <a16:creationId xmlns:a16="http://schemas.microsoft.com/office/drawing/2014/main" id="{11A3B8CE-D3C0-4714-AB75-7C8730E04B9C}"/>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5" name="Fußzeilenplatzhalter 4">
            <a:extLst>
              <a:ext uri="{FF2B5EF4-FFF2-40B4-BE49-F238E27FC236}">
                <a16:creationId xmlns:a16="http://schemas.microsoft.com/office/drawing/2014/main" id="{548ACD53-CF64-4B88-9B83-EF47066BCEF0}"/>
              </a:ext>
            </a:extLst>
          </p:cNvPr>
          <p:cNvSpPr>
            <a:spLocks noGrp="1"/>
          </p:cNvSpPr>
          <p:nvPr>
            <p:ph type="ftr" sz="quarter" idx="11"/>
          </p:nvPr>
        </p:nvSpPr>
        <p:spPr/>
        <p:txBody>
          <a:bodyPr/>
          <a:lstStyle/>
          <a:p>
            <a:endParaRPr lang="en-DE"/>
          </a:p>
        </p:txBody>
      </p:sp>
      <p:sp>
        <p:nvSpPr>
          <p:cNvPr id="6" name="Foliennummernplatzhalter 5">
            <a:extLst>
              <a:ext uri="{FF2B5EF4-FFF2-40B4-BE49-F238E27FC236}">
                <a16:creationId xmlns:a16="http://schemas.microsoft.com/office/drawing/2014/main" id="{413AA119-B8EC-4B21-B618-75EFBBF014AD}"/>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2705702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BB62D-6989-4973-85EA-2C4B1DFB5A28}"/>
              </a:ext>
            </a:extLst>
          </p:cNvPr>
          <p:cNvSpPr>
            <a:spLocks noGrp="1"/>
          </p:cNvSpPr>
          <p:nvPr>
            <p:ph type="title"/>
          </p:nvPr>
        </p:nvSpPr>
        <p:spPr/>
        <p:txBody>
          <a:bodyPr/>
          <a:lstStyle/>
          <a:p>
            <a:r>
              <a:rPr lang="de-DE"/>
              <a:t>Mastertitelformat bearbeiten</a:t>
            </a:r>
            <a:endParaRPr lang="en-DE"/>
          </a:p>
        </p:txBody>
      </p:sp>
      <p:sp>
        <p:nvSpPr>
          <p:cNvPr id="3" name="Vertikaler Textplatzhalter 2">
            <a:extLst>
              <a:ext uri="{FF2B5EF4-FFF2-40B4-BE49-F238E27FC236}">
                <a16:creationId xmlns:a16="http://schemas.microsoft.com/office/drawing/2014/main" id="{2B1BD7C3-CAF5-4677-B194-8AC4E99CF16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4" name="Datumsplatzhalter 3">
            <a:extLst>
              <a:ext uri="{FF2B5EF4-FFF2-40B4-BE49-F238E27FC236}">
                <a16:creationId xmlns:a16="http://schemas.microsoft.com/office/drawing/2014/main" id="{5EB17174-ADBB-4FAC-AF06-6C9D88B7F9D5}"/>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5" name="Fußzeilenplatzhalter 4">
            <a:extLst>
              <a:ext uri="{FF2B5EF4-FFF2-40B4-BE49-F238E27FC236}">
                <a16:creationId xmlns:a16="http://schemas.microsoft.com/office/drawing/2014/main" id="{D5EF607F-9F3C-4EE7-9A35-358134762107}"/>
              </a:ext>
            </a:extLst>
          </p:cNvPr>
          <p:cNvSpPr>
            <a:spLocks noGrp="1"/>
          </p:cNvSpPr>
          <p:nvPr>
            <p:ph type="ftr" sz="quarter" idx="11"/>
          </p:nvPr>
        </p:nvSpPr>
        <p:spPr/>
        <p:txBody>
          <a:bodyPr/>
          <a:lstStyle/>
          <a:p>
            <a:endParaRPr lang="en-DE"/>
          </a:p>
        </p:txBody>
      </p:sp>
      <p:sp>
        <p:nvSpPr>
          <p:cNvPr id="6" name="Foliennummernplatzhalter 5">
            <a:extLst>
              <a:ext uri="{FF2B5EF4-FFF2-40B4-BE49-F238E27FC236}">
                <a16:creationId xmlns:a16="http://schemas.microsoft.com/office/drawing/2014/main" id="{AEC306FD-D4EA-4AB1-952B-2FE0B18F4645}"/>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4256576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C4A1712-9F8C-4A00-BC65-9ACDA0F05DBA}"/>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DE"/>
          </a:p>
        </p:txBody>
      </p:sp>
      <p:sp>
        <p:nvSpPr>
          <p:cNvPr id="3" name="Vertikaler Textplatzhalter 2">
            <a:extLst>
              <a:ext uri="{FF2B5EF4-FFF2-40B4-BE49-F238E27FC236}">
                <a16:creationId xmlns:a16="http://schemas.microsoft.com/office/drawing/2014/main" id="{012BC84D-7D91-47D9-9B9C-0E9CDAB322AF}"/>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4" name="Datumsplatzhalter 3">
            <a:extLst>
              <a:ext uri="{FF2B5EF4-FFF2-40B4-BE49-F238E27FC236}">
                <a16:creationId xmlns:a16="http://schemas.microsoft.com/office/drawing/2014/main" id="{BEA5BF34-ED1A-4AF2-9848-9994D0157857}"/>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5" name="Fußzeilenplatzhalter 4">
            <a:extLst>
              <a:ext uri="{FF2B5EF4-FFF2-40B4-BE49-F238E27FC236}">
                <a16:creationId xmlns:a16="http://schemas.microsoft.com/office/drawing/2014/main" id="{49EBAA69-1337-4152-BC61-8C7D5A3FD831}"/>
              </a:ext>
            </a:extLst>
          </p:cNvPr>
          <p:cNvSpPr>
            <a:spLocks noGrp="1"/>
          </p:cNvSpPr>
          <p:nvPr>
            <p:ph type="ftr" sz="quarter" idx="11"/>
          </p:nvPr>
        </p:nvSpPr>
        <p:spPr/>
        <p:txBody>
          <a:bodyPr/>
          <a:lstStyle/>
          <a:p>
            <a:endParaRPr lang="en-DE"/>
          </a:p>
        </p:txBody>
      </p:sp>
      <p:sp>
        <p:nvSpPr>
          <p:cNvPr id="6" name="Foliennummernplatzhalter 5">
            <a:extLst>
              <a:ext uri="{FF2B5EF4-FFF2-40B4-BE49-F238E27FC236}">
                <a16:creationId xmlns:a16="http://schemas.microsoft.com/office/drawing/2014/main" id="{FBCFFD63-22E5-41B6-9382-242D5BFB604B}"/>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2754538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59528B-49E3-4277-BAC3-D5802D12C908}"/>
              </a:ext>
            </a:extLst>
          </p:cNvPr>
          <p:cNvSpPr>
            <a:spLocks noGrp="1"/>
          </p:cNvSpPr>
          <p:nvPr>
            <p:ph type="title"/>
          </p:nvPr>
        </p:nvSpPr>
        <p:spPr/>
        <p:txBody>
          <a:bodyPr/>
          <a:lstStyle/>
          <a:p>
            <a:r>
              <a:rPr lang="de-DE"/>
              <a:t>Mastertitelformat bearbeiten</a:t>
            </a:r>
            <a:endParaRPr lang="en-DE"/>
          </a:p>
        </p:txBody>
      </p:sp>
      <p:sp>
        <p:nvSpPr>
          <p:cNvPr id="3" name="Inhaltsplatzhalter 2">
            <a:extLst>
              <a:ext uri="{FF2B5EF4-FFF2-40B4-BE49-F238E27FC236}">
                <a16:creationId xmlns:a16="http://schemas.microsoft.com/office/drawing/2014/main" id="{C0F43732-E4FD-4028-8C7E-B1600DE99CF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4" name="Datumsplatzhalter 3">
            <a:extLst>
              <a:ext uri="{FF2B5EF4-FFF2-40B4-BE49-F238E27FC236}">
                <a16:creationId xmlns:a16="http://schemas.microsoft.com/office/drawing/2014/main" id="{8294D2A6-6516-44B6-8B5B-D67FC4E3277C}"/>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5" name="Fußzeilenplatzhalter 4">
            <a:extLst>
              <a:ext uri="{FF2B5EF4-FFF2-40B4-BE49-F238E27FC236}">
                <a16:creationId xmlns:a16="http://schemas.microsoft.com/office/drawing/2014/main" id="{4640E89B-3A44-4BD3-AC45-BE10B5C049A0}"/>
              </a:ext>
            </a:extLst>
          </p:cNvPr>
          <p:cNvSpPr>
            <a:spLocks noGrp="1"/>
          </p:cNvSpPr>
          <p:nvPr>
            <p:ph type="ftr" sz="quarter" idx="11"/>
          </p:nvPr>
        </p:nvSpPr>
        <p:spPr/>
        <p:txBody>
          <a:bodyPr/>
          <a:lstStyle/>
          <a:p>
            <a:endParaRPr lang="en-DE"/>
          </a:p>
        </p:txBody>
      </p:sp>
      <p:sp>
        <p:nvSpPr>
          <p:cNvPr id="6" name="Foliennummernplatzhalter 5">
            <a:extLst>
              <a:ext uri="{FF2B5EF4-FFF2-40B4-BE49-F238E27FC236}">
                <a16:creationId xmlns:a16="http://schemas.microsoft.com/office/drawing/2014/main" id="{FFFC7ED1-BF5D-4BF7-A077-CA034724DB23}"/>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20830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754C36-E99D-4C79-BBA6-0399360E81B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DE"/>
          </a:p>
        </p:txBody>
      </p:sp>
      <p:sp>
        <p:nvSpPr>
          <p:cNvPr id="3" name="Textplatzhalter 2">
            <a:extLst>
              <a:ext uri="{FF2B5EF4-FFF2-40B4-BE49-F238E27FC236}">
                <a16:creationId xmlns:a16="http://schemas.microsoft.com/office/drawing/2014/main" id="{36C20D17-B8B1-4E4F-9D38-485F0505DF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2BD0E73-A003-485D-88E7-3878BD083F72}"/>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5" name="Fußzeilenplatzhalter 4">
            <a:extLst>
              <a:ext uri="{FF2B5EF4-FFF2-40B4-BE49-F238E27FC236}">
                <a16:creationId xmlns:a16="http://schemas.microsoft.com/office/drawing/2014/main" id="{ACE418C2-2566-4160-828A-C75D5004D831}"/>
              </a:ext>
            </a:extLst>
          </p:cNvPr>
          <p:cNvSpPr>
            <a:spLocks noGrp="1"/>
          </p:cNvSpPr>
          <p:nvPr>
            <p:ph type="ftr" sz="quarter" idx="11"/>
          </p:nvPr>
        </p:nvSpPr>
        <p:spPr/>
        <p:txBody>
          <a:bodyPr/>
          <a:lstStyle/>
          <a:p>
            <a:endParaRPr lang="en-DE"/>
          </a:p>
        </p:txBody>
      </p:sp>
      <p:sp>
        <p:nvSpPr>
          <p:cNvPr id="6" name="Foliennummernplatzhalter 5">
            <a:extLst>
              <a:ext uri="{FF2B5EF4-FFF2-40B4-BE49-F238E27FC236}">
                <a16:creationId xmlns:a16="http://schemas.microsoft.com/office/drawing/2014/main" id="{94197AB6-E421-4173-83DF-3646958DC1B5}"/>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3924408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35ADAD-9972-4C34-9818-F6D2D77E2F68}"/>
              </a:ext>
            </a:extLst>
          </p:cNvPr>
          <p:cNvSpPr>
            <a:spLocks noGrp="1"/>
          </p:cNvSpPr>
          <p:nvPr>
            <p:ph type="title"/>
          </p:nvPr>
        </p:nvSpPr>
        <p:spPr/>
        <p:txBody>
          <a:bodyPr/>
          <a:lstStyle/>
          <a:p>
            <a:r>
              <a:rPr lang="de-DE"/>
              <a:t>Mastertitelformat bearbeiten</a:t>
            </a:r>
            <a:endParaRPr lang="en-DE"/>
          </a:p>
        </p:txBody>
      </p:sp>
      <p:sp>
        <p:nvSpPr>
          <p:cNvPr id="3" name="Inhaltsplatzhalter 2">
            <a:extLst>
              <a:ext uri="{FF2B5EF4-FFF2-40B4-BE49-F238E27FC236}">
                <a16:creationId xmlns:a16="http://schemas.microsoft.com/office/drawing/2014/main" id="{06D4BF8D-3B17-4755-B930-9231975E402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4" name="Inhaltsplatzhalter 3">
            <a:extLst>
              <a:ext uri="{FF2B5EF4-FFF2-40B4-BE49-F238E27FC236}">
                <a16:creationId xmlns:a16="http://schemas.microsoft.com/office/drawing/2014/main" id="{F7864F74-D35B-4141-985B-3C1BAF939C6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5" name="Datumsplatzhalter 4">
            <a:extLst>
              <a:ext uri="{FF2B5EF4-FFF2-40B4-BE49-F238E27FC236}">
                <a16:creationId xmlns:a16="http://schemas.microsoft.com/office/drawing/2014/main" id="{83B10327-7D78-4A21-A67C-B382E19D4B9A}"/>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6" name="Fußzeilenplatzhalter 5">
            <a:extLst>
              <a:ext uri="{FF2B5EF4-FFF2-40B4-BE49-F238E27FC236}">
                <a16:creationId xmlns:a16="http://schemas.microsoft.com/office/drawing/2014/main" id="{4994D184-B79F-4654-A682-55671F378731}"/>
              </a:ext>
            </a:extLst>
          </p:cNvPr>
          <p:cNvSpPr>
            <a:spLocks noGrp="1"/>
          </p:cNvSpPr>
          <p:nvPr>
            <p:ph type="ftr" sz="quarter" idx="11"/>
          </p:nvPr>
        </p:nvSpPr>
        <p:spPr/>
        <p:txBody>
          <a:bodyPr/>
          <a:lstStyle/>
          <a:p>
            <a:endParaRPr lang="en-DE"/>
          </a:p>
        </p:txBody>
      </p:sp>
      <p:sp>
        <p:nvSpPr>
          <p:cNvPr id="7" name="Foliennummernplatzhalter 6">
            <a:extLst>
              <a:ext uri="{FF2B5EF4-FFF2-40B4-BE49-F238E27FC236}">
                <a16:creationId xmlns:a16="http://schemas.microsoft.com/office/drawing/2014/main" id="{B21D8C48-7C7D-420C-8E0B-73225DD39DBA}"/>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3937320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4F6A9E-3432-4AD0-B9B0-FC37EF9445B8}"/>
              </a:ext>
            </a:extLst>
          </p:cNvPr>
          <p:cNvSpPr>
            <a:spLocks noGrp="1"/>
          </p:cNvSpPr>
          <p:nvPr>
            <p:ph type="title"/>
          </p:nvPr>
        </p:nvSpPr>
        <p:spPr>
          <a:xfrm>
            <a:off x="839788" y="365125"/>
            <a:ext cx="10515600" cy="1325563"/>
          </a:xfrm>
        </p:spPr>
        <p:txBody>
          <a:bodyPr/>
          <a:lstStyle/>
          <a:p>
            <a:r>
              <a:rPr lang="de-DE"/>
              <a:t>Mastertitelformat bearbeiten</a:t>
            </a:r>
            <a:endParaRPr lang="en-DE"/>
          </a:p>
        </p:txBody>
      </p:sp>
      <p:sp>
        <p:nvSpPr>
          <p:cNvPr id="3" name="Textplatzhalter 2">
            <a:extLst>
              <a:ext uri="{FF2B5EF4-FFF2-40B4-BE49-F238E27FC236}">
                <a16:creationId xmlns:a16="http://schemas.microsoft.com/office/drawing/2014/main" id="{EE61ED3B-5991-4821-8844-0660D19BFF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502DE70-9A6B-4C4E-9C14-B96B524877C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5" name="Textplatzhalter 4">
            <a:extLst>
              <a:ext uri="{FF2B5EF4-FFF2-40B4-BE49-F238E27FC236}">
                <a16:creationId xmlns:a16="http://schemas.microsoft.com/office/drawing/2014/main" id="{54CCB05C-9424-43FC-9530-35266F3BDC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D360DEB-265B-4CD7-800F-6C5490D0B09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7" name="Datumsplatzhalter 6">
            <a:extLst>
              <a:ext uri="{FF2B5EF4-FFF2-40B4-BE49-F238E27FC236}">
                <a16:creationId xmlns:a16="http://schemas.microsoft.com/office/drawing/2014/main" id="{E0234655-0EB2-4BCF-B4CC-A9E320ED1B49}"/>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8" name="Fußzeilenplatzhalter 7">
            <a:extLst>
              <a:ext uri="{FF2B5EF4-FFF2-40B4-BE49-F238E27FC236}">
                <a16:creationId xmlns:a16="http://schemas.microsoft.com/office/drawing/2014/main" id="{3DF57639-DE6B-46D5-BADD-86C484EB8A8E}"/>
              </a:ext>
            </a:extLst>
          </p:cNvPr>
          <p:cNvSpPr>
            <a:spLocks noGrp="1"/>
          </p:cNvSpPr>
          <p:nvPr>
            <p:ph type="ftr" sz="quarter" idx="11"/>
          </p:nvPr>
        </p:nvSpPr>
        <p:spPr/>
        <p:txBody>
          <a:bodyPr/>
          <a:lstStyle/>
          <a:p>
            <a:endParaRPr lang="en-DE"/>
          </a:p>
        </p:txBody>
      </p:sp>
      <p:sp>
        <p:nvSpPr>
          <p:cNvPr id="9" name="Foliennummernplatzhalter 8">
            <a:extLst>
              <a:ext uri="{FF2B5EF4-FFF2-40B4-BE49-F238E27FC236}">
                <a16:creationId xmlns:a16="http://schemas.microsoft.com/office/drawing/2014/main" id="{123707FC-F20E-421A-84C8-576EECD6B82C}"/>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124539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176DBD-AF1A-49C8-AD8C-657238EE26F7}"/>
              </a:ext>
            </a:extLst>
          </p:cNvPr>
          <p:cNvSpPr>
            <a:spLocks noGrp="1"/>
          </p:cNvSpPr>
          <p:nvPr>
            <p:ph type="title"/>
          </p:nvPr>
        </p:nvSpPr>
        <p:spPr/>
        <p:txBody>
          <a:bodyPr/>
          <a:lstStyle/>
          <a:p>
            <a:r>
              <a:rPr lang="de-DE"/>
              <a:t>Mastertitelformat bearbeiten</a:t>
            </a:r>
            <a:endParaRPr lang="en-DE"/>
          </a:p>
        </p:txBody>
      </p:sp>
      <p:sp>
        <p:nvSpPr>
          <p:cNvPr id="3" name="Datumsplatzhalter 2">
            <a:extLst>
              <a:ext uri="{FF2B5EF4-FFF2-40B4-BE49-F238E27FC236}">
                <a16:creationId xmlns:a16="http://schemas.microsoft.com/office/drawing/2014/main" id="{80899777-9118-49CB-BB50-0A3C8EA0C859}"/>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4" name="Fußzeilenplatzhalter 3">
            <a:extLst>
              <a:ext uri="{FF2B5EF4-FFF2-40B4-BE49-F238E27FC236}">
                <a16:creationId xmlns:a16="http://schemas.microsoft.com/office/drawing/2014/main" id="{AC511704-3C77-4210-8798-FAB69CC7B628}"/>
              </a:ext>
            </a:extLst>
          </p:cNvPr>
          <p:cNvSpPr>
            <a:spLocks noGrp="1"/>
          </p:cNvSpPr>
          <p:nvPr>
            <p:ph type="ftr" sz="quarter" idx="11"/>
          </p:nvPr>
        </p:nvSpPr>
        <p:spPr/>
        <p:txBody>
          <a:bodyPr/>
          <a:lstStyle/>
          <a:p>
            <a:endParaRPr lang="en-DE"/>
          </a:p>
        </p:txBody>
      </p:sp>
      <p:sp>
        <p:nvSpPr>
          <p:cNvPr id="5" name="Foliennummernplatzhalter 4">
            <a:extLst>
              <a:ext uri="{FF2B5EF4-FFF2-40B4-BE49-F238E27FC236}">
                <a16:creationId xmlns:a16="http://schemas.microsoft.com/office/drawing/2014/main" id="{AB1A1ED0-EC81-4B23-9D0E-A9B2C71FEDFC}"/>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2521894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E4F453C-FB1F-4F6E-BC51-E52E7EB3CE14}"/>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3" name="Fußzeilenplatzhalter 2">
            <a:extLst>
              <a:ext uri="{FF2B5EF4-FFF2-40B4-BE49-F238E27FC236}">
                <a16:creationId xmlns:a16="http://schemas.microsoft.com/office/drawing/2014/main" id="{949FD9A9-7344-42EE-8B31-1C5FA46BC58D}"/>
              </a:ext>
            </a:extLst>
          </p:cNvPr>
          <p:cNvSpPr>
            <a:spLocks noGrp="1"/>
          </p:cNvSpPr>
          <p:nvPr>
            <p:ph type="ftr" sz="quarter" idx="11"/>
          </p:nvPr>
        </p:nvSpPr>
        <p:spPr/>
        <p:txBody>
          <a:bodyPr/>
          <a:lstStyle/>
          <a:p>
            <a:endParaRPr lang="en-DE"/>
          </a:p>
        </p:txBody>
      </p:sp>
      <p:sp>
        <p:nvSpPr>
          <p:cNvPr id="4" name="Foliennummernplatzhalter 3">
            <a:extLst>
              <a:ext uri="{FF2B5EF4-FFF2-40B4-BE49-F238E27FC236}">
                <a16:creationId xmlns:a16="http://schemas.microsoft.com/office/drawing/2014/main" id="{C8BC202D-6ACE-4C24-9D94-1117FA261E57}"/>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3266538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12F169-ECC5-4DA2-9B20-010BF3D95F7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DE"/>
          </a:p>
        </p:txBody>
      </p:sp>
      <p:sp>
        <p:nvSpPr>
          <p:cNvPr id="3" name="Inhaltsplatzhalter 2">
            <a:extLst>
              <a:ext uri="{FF2B5EF4-FFF2-40B4-BE49-F238E27FC236}">
                <a16:creationId xmlns:a16="http://schemas.microsoft.com/office/drawing/2014/main" id="{9C46F9DA-CD78-40BE-933D-30C53169C8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4" name="Textplatzhalter 3">
            <a:extLst>
              <a:ext uri="{FF2B5EF4-FFF2-40B4-BE49-F238E27FC236}">
                <a16:creationId xmlns:a16="http://schemas.microsoft.com/office/drawing/2014/main" id="{9DC8E05A-EDE9-450C-944F-0A99AE8FCC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0140A0-2D10-4645-8D50-67E4C8D1689C}"/>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6" name="Fußzeilenplatzhalter 5">
            <a:extLst>
              <a:ext uri="{FF2B5EF4-FFF2-40B4-BE49-F238E27FC236}">
                <a16:creationId xmlns:a16="http://schemas.microsoft.com/office/drawing/2014/main" id="{133A6552-644C-4F39-9CA7-14F50D409646}"/>
              </a:ext>
            </a:extLst>
          </p:cNvPr>
          <p:cNvSpPr>
            <a:spLocks noGrp="1"/>
          </p:cNvSpPr>
          <p:nvPr>
            <p:ph type="ftr" sz="quarter" idx="11"/>
          </p:nvPr>
        </p:nvSpPr>
        <p:spPr/>
        <p:txBody>
          <a:bodyPr/>
          <a:lstStyle/>
          <a:p>
            <a:endParaRPr lang="en-DE"/>
          </a:p>
        </p:txBody>
      </p:sp>
      <p:sp>
        <p:nvSpPr>
          <p:cNvPr id="7" name="Foliennummernplatzhalter 6">
            <a:extLst>
              <a:ext uri="{FF2B5EF4-FFF2-40B4-BE49-F238E27FC236}">
                <a16:creationId xmlns:a16="http://schemas.microsoft.com/office/drawing/2014/main" id="{6495E08B-FD17-43A7-9BA8-1E147D12EF9D}"/>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2689863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26B6A5-A79D-456E-9713-A64131BEFA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DE"/>
          </a:p>
        </p:txBody>
      </p:sp>
      <p:sp>
        <p:nvSpPr>
          <p:cNvPr id="3" name="Bildplatzhalter 2">
            <a:extLst>
              <a:ext uri="{FF2B5EF4-FFF2-40B4-BE49-F238E27FC236}">
                <a16:creationId xmlns:a16="http://schemas.microsoft.com/office/drawing/2014/main" id="{030AD2BA-8C46-45C1-905D-625B4B0C3B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platzhalter 3">
            <a:extLst>
              <a:ext uri="{FF2B5EF4-FFF2-40B4-BE49-F238E27FC236}">
                <a16:creationId xmlns:a16="http://schemas.microsoft.com/office/drawing/2014/main" id="{D2B7F6F4-6E82-4208-802B-D7837092A8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76C5982-CD6E-4B38-8316-F1B5FAAF6084}"/>
              </a:ext>
            </a:extLst>
          </p:cNvPr>
          <p:cNvSpPr>
            <a:spLocks noGrp="1"/>
          </p:cNvSpPr>
          <p:nvPr>
            <p:ph type="dt" sz="half" idx="10"/>
          </p:nvPr>
        </p:nvSpPr>
        <p:spPr/>
        <p:txBody>
          <a:bodyPr/>
          <a:lstStyle/>
          <a:p>
            <a:fld id="{7991EB49-BA10-496A-8777-E7E782F6CFB0}" type="datetimeFigureOut">
              <a:rPr lang="en-DE" smtClean="0"/>
              <a:t>26/09/2024</a:t>
            </a:fld>
            <a:endParaRPr lang="en-DE"/>
          </a:p>
        </p:txBody>
      </p:sp>
      <p:sp>
        <p:nvSpPr>
          <p:cNvPr id="6" name="Fußzeilenplatzhalter 5">
            <a:extLst>
              <a:ext uri="{FF2B5EF4-FFF2-40B4-BE49-F238E27FC236}">
                <a16:creationId xmlns:a16="http://schemas.microsoft.com/office/drawing/2014/main" id="{5E75C731-BDC8-4679-8A7D-3ADC24934F9B}"/>
              </a:ext>
            </a:extLst>
          </p:cNvPr>
          <p:cNvSpPr>
            <a:spLocks noGrp="1"/>
          </p:cNvSpPr>
          <p:nvPr>
            <p:ph type="ftr" sz="quarter" idx="11"/>
          </p:nvPr>
        </p:nvSpPr>
        <p:spPr/>
        <p:txBody>
          <a:bodyPr/>
          <a:lstStyle/>
          <a:p>
            <a:endParaRPr lang="en-DE"/>
          </a:p>
        </p:txBody>
      </p:sp>
      <p:sp>
        <p:nvSpPr>
          <p:cNvPr id="7" name="Foliennummernplatzhalter 6">
            <a:extLst>
              <a:ext uri="{FF2B5EF4-FFF2-40B4-BE49-F238E27FC236}">
                <a16:creationId xmlns:a16="http://schemas.microsoft.com/office/drawing/2014/main" id="{5DC695FB-F857-4BFE-81CA-89DDE0AA1036}"/>
              </a:ext>
            </a:extLst>
          </p:cNvPr>
          <p:cNvSpPr>
            <a:spLocks noGrp="1"/>
          </p:cNvSpPr>
          <p:nvPr>
            <p:ph type="sldNum" sz="quarter" idx="12"/>
          </p:nvPr>
        </p:nvSpPr>
        <p:spPr/>
        <p:txBody>
          <a:bodyPr/>
          <a:lstStyle/>
          <a:p>
            <a:fld id="{F677246E-6CF1-4CCF-A136-A77F139AD942}" type="slidenum">
              <a:rPr lang="en-DE" smtClean="0"/>
              <a:t>‹Nr.›</a:t>
            </a:fld>
            <a:endParaRPr lang="en-DE"/>
          </a:p>
        </p:txBody>
      </p:sp>
    </p:spTree>
    <p:extLst>
      <p:ext uri="{BB962C8B-B14F-4D97-AF65-F5344CB8AC3E}">
        <p14:creationId xmlns:p14="http://schemas.microsoft.com/office/powerpoint/2010/main" val="748832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941AEF6-7909-49D7-8543-8720FB2A8B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DE"/>
          </a:p>
        </p:txBody>
      </p:sp>
      <p:sp>
        <p:nvSpPr>
          <p:cNvPr id="3" name="Textplatzhalter 2">
            <a:extLst>
              <a:ext uri="{FF2B5EF4-FFF2-40B4-BE49-F238E27FC236}">
                <a16:creationId xmlns:a16="http://schemas.microsoft.com/office/drawing/2014/main" id="{7449EA94-BBBA-4447-973C-6C2C9EA551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DE"/>
          </a:p>
        </p:txBody>
      </p:sp>
      <p:sp>
        <p:nvSpPr>
          <p:cNvPr id="4" name="Datumsplatzhalter 3">
            <a:extLst>
              <a:ext uri="{FF2B5EF4-FFF2-40B4-BE49-F238E27FC236}">
                <a16:creationId xmlns:a16="http://schemas.microsoft.com/office/drawing/2014/main" id="{06E3A9EA-71DC-4DB8-AD0C-2D4A1F6364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91EB49-BA10-496A-8777-E7E782F6CFB0}" type="datetimeFigureOut">
              <a:rPr lang="en-DE" smtClean="0"/>
              <a:t>26/09/2024</a:t>
            </a:fld>
            <a:endParaRPr lang="en-DE"/>
          </a:p>
        </p:txBody>
      </p:sp>
      <p:sp>
        <p:nvSpPr>
          <p:cNvPr id="5" name="Fußzeilenplatzhalter 4">
            <a:extLst>
              <a:ext uri="{FF2B5EF4-FFF2-40B4-BE49-F238E27FC236}">
                <a16:creationId xmlns:a16="http://schemas.microsoft.com/office/drawing/2014/main" id="{40FE5FD5-AECB-4A04-A4AA-B21F0F0599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Foliennummernplatzhalter 5">
            <a:extLst>
              <a:ext uri="{FF2B5EF4-FFF2-40B4-BE49-F238E27FC236}">
                <a16:creationId xmlns:a16="http://schemas.microsoft.com/office/drawing/2014/main" id="{51ACA47B-B48D-41B1-A117-072757978F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7246E-6CF1-4CCF-A136-A77F139AD942}" type="slidenum">
              <a:rPr lang="en-DE" smtClean="0"/>
              <a:t>‹Nr.›</a:t>
            </a:fld>
            <a:endParaRPr lang="en-DE"/>
          </a:p>
        </p:txBody>
      </p:sp>
    </p:spTree>
    <p:extLst>
      <p:ext uri="{BB962C8B-B14F-4D97-AF65-F5344CB8AC3E}">
        <p14:creationId xmlns:p14="http://schemas.microsoft.com/office/powerpoint/2010/main" val="1643658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CF160B-909D-4704-97E5-060B57571E26}"/>
              </a:ext>
            </a:extLst>
          </p:cNvPr>
          <p:cNvSpPr>
            <a:spLocks noGrp="1"/>
          </p:cNvSpPr>
          <p:nvPr>
            <p:ph type="ctrTitle"/>
          </p:nvPr>
        </p:nvSpPr>
        <p:spPr>
          <a:xfrm>
            <a:off x="1626741" y="1523056"/>
            <a:ext cx="9144000" cy="2387600"/>
          </a:xfrm>
        </p:spPr>
        <p:txBody>
          <a:bodyPr>
            <a:noAutofit/>
          </a:bodyPr>
          <a:lstStyle/>
          <a:p>
            <a:r>
              <a:rPr lang="en-US" sz="4400" dirty="0"/>
              <a:t>Effect of bioadaptive impulse therapy on pain and the autonomic nervous system during physiotherapeutic treatment using the </a:t>
            </a:r>
            <a:r>
              <a:rPr lang="en-US" sz="4400" dirty="0" err="1"/>
              <a:t>MedKey</a:t>
            </a:r>
            <a:r>
              <a:rPr lang="en-US" sz="4400" dirty="0"/>
              <a:t> </a:t>
            </a:r>
            <a:endParaRPr lang="en-DE" sz="4400" dirty="0"/>
          </a:p>
        </p:txBody>
      </p:sp>
      <p:sp>
        <p:nvSpPr>
          <p:cNvPr id="3" name="Untertitel 2">
            <a:extLst>
              <a:ext uri="{FF2B5EF4-FFF2-40B4-BE49-F238E27FC236}">
                <a16:creationId xmlns:a16="http://schemas.microsoft.com/office/drawing/2014/main" id="{70C236E1-E939-4C73-9A88-170D3352A7A1}"/>
              </a:ext>
            </a:extLst>
          </p:cNvPr>
          <p:cNvSpPr>
            <a:spLocks noGrp="1"/>
          </p:cNvSpPr>
          <p:nvPr>
            <p:ph type="subTitle" idx="1"/>
          </p:nvPr>
        </p:nvSpPr>
        <p:spPr>
          <a:xfrm>
            <a:off x="1220912" y="4809250"/>
            <a:ext cx="9144000" cy="1655762"/>
          </a:xfrm>
        </p:spPr>
        <p:txBody>
          <a:bodyPr/>
          <a:lstStyle/>
          <a:p>
            <a:r>
              <a:rPr lang="de-DE" dirty="0"/>
              <a:t>Univ.-Prof. Dr. Kuno Hottenrott</a:t>
            </a:r>
          </a:p>
          <a:p>
            <a:r>
              <a:rPr lang="de-DE" dirty="0"/>
              <a:t>Martin-Luther-University Halle-Wittenberg</a:t>
            </a:r>
            <a:endParaRPr lang="en-DE" dirty="0"/>
          </a:p>
        </p:txBody>
      </p:sp>
    </p:spTree>
    <p:extLst>
      <p:ext uri="{BB962C8B-B14F-4D97-AF65-F5344CB8AC3E}">
        <p14:creationId xmlns:p14="http://schemas.microsoft.com/office/powerpoint/2010/main" val="2491855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Diagramm 1">
            <a:extLst>
              <a:ext uri="{FF2B5EF4-FFF2-40B4-BE49-F238E27FC236}">
                <a16:creationId xmlns:a16="http://schemas.microsoft.com/office/drawing/2014/main" id="{AA7D9AF1-7445-45EC-BA8F-C0B13F0FDAF9}"/>
              </a:ext>
            </a:extLst>
          </p:cNvPr>
          <p:cNvGraphicFramePr>
            <a:graphicFrameLocks/>
          </p:cNvGraphicFramePr>
          <p:nvPr>
            <p:extLst>
              <p:ext uri="{D42A27DB-BD31-4B8C-83A1-F6EECF244321}">
                <p14:modId xmlns:p14="http://schemas.microsoft.com/office/powerpoint/2010/main" val="3680009900"/>
              </p:ext>
            </p:extLst>
          </p:nvPr>
        </p:nvGraphicFramePr>
        <p:xfrm>
          <a:off x="2825614" y="1000737"/>
          <a:ext cx="6483214" cy="4469965"/>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Gerader Verbinder 3">
            <a:extLst>
              <a:ext uri="{FF2B5EF4-FFF2-40B4-BE49-F238E27FC236}">
                <a16:creationId xmlns:a16="http://schemas.microsoft.com/office/drawing/2014/main" id="{78F9C3C3-95E3-4698-B2B5-DBE93F00D3FE}"/>
              </a:ext>
            </a:extLst>
          </p:cNvPr>
          <p:cNvCxnSpPr/>
          <p:nvPr/>
        </p:nvCxnSpPr>
        <p:spPr>
          <a:xfrm>
            <a:off x="5275780" y="1746607"/>
            <a:ext cx="24092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Gerader Verbinder 5">
            <a:extLst>
              <a:ext uri="{FF2B5EF4-FFF2-40B4-BE49-F238E27FC236}">
                <a16:creationId xmlns:a16="http://schemas.microsoft.com/office/drawing/2014/main" id="{918D9F5D-C3F9-4ADC-998C-2324DDA90FDE}"/>
              </a:ext>
            </a:extLst>
          </p:cNvPr>
          <p:cNvCxnSpPr/>
          <p:nvPr/>
        </p:nvCxnSpPr>
        <p:spPr>
          <a:xfrm>
            <a:off x="7664522" y="1726059"/>
            <a:ext cx="0" cy="3030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r Verbinder 6">
            <a:extLst>
              <a:ext uri="{FF2B5EF4-FFF2-40B4-BE49-F238E27FC236}">
                <a16:creationId xmlns:a16="http://schemas.microsoft.com/office/drawing/2014/main" id="{B5E468E8-8290-496D-BE5A-248C84C17F5A}"/>
              </a:ext>
            </a:extLst>
          </p:cNvPr>
          <p:cNvCxnSpPr/>
          <p:nvPr/>
        </p:nvCxnSpPr>
        <p:spPr>
          <a:xfrm>
            <a:off x="5279205" y="1734621"/>
            <a:ext cx="0" cy="3030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630BE2E7-9BB0-471B-ABD8-1CAA2482E834}"/>
              </a:ext>
            </a:extLst>
          </p:cNvPr>
          <p:cNvSpPr txBox="1"/>
          <p:nvPr/>
        </p:nvSpPr>
        <p:spPr>
          <a:xfrm>
            <a:off x="6339156" y="1808252"/>
            <a:ext cx="575353" cy="369332"/>
          </a:xfrm>
          <a:prstGeom prst="rect">
            <a:avLst/>
          </a:prstGeom>
          <a:noFill/>
        </p:spPr>
        <p:txBody>
          <a:bodyPr wrap="square" rtlCol="0">
            <a:spAutoFit/>
          </a:bodyPr>
          <a:lstStyle/>
          <a:p>
            <a:r>
              <a:rPr lang="de-DE" dirty="0"/>
              <a:t>*</a:t>
            </a:r>
            <a:endParaRPr lang="en-DE" dirty="0"/>
          </a:p>
        </p:txBody>
      </p:sp>
      <p:sp>
        <p:nvSpPr>
          <p:cNvPr id="9" name="Textfeld 8">
            <a:extLst>
              <a:ext uri="{FF2B5EF4-FFF2-40B4-BE49-F238E27FC236}">
                <a16:creationId xmlns:a16="http://schemas.microsoft.com/office/drawing/2014/main" id="{E6CEADC0-BAB1-4F78-8703-118AC54E14B8}"/>
              </a:ext>
            </a:extLst>
          </p:cNvPr>
          <p:cNvSpPr txBox="1"/>
          <p:nvPr/>
        </p:nvSpPr>
        <p:spPr>
          <a:xfrm>
            <a:off x="8429945" y="4638781"/>
            <a:ext cx="686406" cy="276999"/>
          </a:xfrm>
          <a:prstGeom prst="rect">
            <a:avLst/>
          </a:prstGeom>
          <a:noFill/>
        </p:spPr>
        <p:txBody>
          <a:bodyPr wrap="none" rtlCol="0">
            <a:spAutoFit/>
          </a:bodyPr>
          <a:lstStyle/>
          <a:p>
            <a:r>
              <a:rPr lang="de-DE" sz="1200" dirty="0"/>
              <a:t>p &lt; 0,05</a:t>
            </a:r>
            <a:endParaRPr lang="en-DE" sz="1200" dirty="0"/>
          </a:p>
        </p:txBody>
      </p:sp>
      <p:sp>
        <p:nvSpPr>
          <p:cNvPr id="10" name="Rechteck 9">
            <a:extLst>
              <a:ext uri="{FF2B5EF4-FFF2-40B4-BE49-F238E27FC236}">
                <a16:creationId xmlns:a16="http://schemas.microsoft.com/office/drawing/2014/main" id="{22923F90-00EE-4409-B2FE-9D0DC0E6782A}"/>
              </a:ext>
            </a:extLst>
          </p:cNvPr>
          <p:cNvSpPr/>
          <p:nvPr/>
        </p:nvSpPr>
        <p:spPr>
          <a:xfrm>
            <a:off x="3361381" y="6110824"/>
            <a:ext cx="5479513" cy="369332"/>
          </a:xfrm>
          <a:prstGeom prst="rect">
            <a:avLst/>
          </a:prstGeom>
        </p:spPr>
        <p:txBody>
          <a:bodyPr wrap="none">
            <a:spAutoFit/>
          </a:bodyPr>
          <a:lstStyle/>
          <a:p>
            <a:r>
              <a:rPr lang="en-DE" dirty="0"/>
              <a:t>Measurement 3 min in supine position before treatment</a:t>
            </a:r>
          </a:p>
        </p:txBody>
      </p:sp>
      <p:sp>
        <p:nvSpPr>
          <p:cNvPr id="11" name="Rechteck 10">
            <a:extLst>
              <a:ext uri="{FF2B5EF4-FFF2-40B4-BE49-F238E27FC236}">
                <a16:creationId xmlns:a16="http://schemas.microsoft.com/office/drawing/2014/main" id="{045AEBED-B39C-4782-B985-194919E6F6A8}"/>
              </a:ext>
            </a:extLst>
          </p:cNvPr>
          <p:cNvSpPr/>
          <p:nvPr/>
        </p:nvSpPr>
        <p:spPr>
          <a:xfrm>
            <a:off x="3530852" y="300789"/>
            <a:ext cx="5523884" cy="584775"/>
          </a:xfrm>
          <a:prstGeom prst="rect">
            <a:avLst/>
          </a:prstGeom>
        </p:spPr>
        <p:txBody>
          <a:bodyPr wrap="none">
            <a:spAutoFit/>
          </a:bodyPr>
          <a:lstStyle/>
          <a:p>
            <a:r>
              <a:rPr lang="de-DE" sz="3200" dirty="0" err="1"/>
              <a:t>Signifcant</a:t>
            </a:r>
            <a:r>
              <a:rPr lang="de-DE" sz="3200" dirty="0"/>
              <a:t> </a:t>
            </a:r>
            <a:r>
              <a:rPr lang="de-DE" sz="3200" dirty="0" err="1"/>
              <a:t>Decrease</a:t>
            </a:r>
            <a:r>
              <a:rPr lang="de-DE" sz="3200" dirty="0"/>
              <a:t> </a:t>
            </a:r>
            <a:r>
              <a:rPr lang="de-DE" sz="3200" dirty="0" err="1"/>
              <a:t>Stress</a:t>
            </a:r>
            <a:r>
              <a:rPr lang="de-DE" sz="3200" dirty="0"/>
              <a:t> Level</a:t>
            </a:r>
            <a:endParaRPr lang="en-DE" sz="3200" dirty="0"/>
          </a:p>
        </p:txBody>
      </p:sp>
      <p:sp>
        <p:nvSpPr>
          <p:cNvPr id="12" name="Textfeld 11">
            <a:extLst>
              <a:ext uri="{FF2B5EF4-FFF2-40B4-BE49-F238E27FC236}">
                <a16:creationId xmlns:a16="http://schemas.microsoft.com/office/drawing/2014/main" id="{CCB7E4DB-20A7-4E3F-BE57-6333D360413A}"/>
              </a:ext>
            </a:extLst>
          </p:cNvPr>
          <p:cNvSpPr txBox="1"/>
          <p:nvPr/>
        </p:nvSpPr>
        <p:spPr>
          <a:xfrm>
            <a:off x="8404260" y="1695236"/>
            <a:ext cx="671979" cy="369332"/>
          </a:xfrm>
          <a:prstGeom prst="rect">
            <a:avLst/>
          </a:prstGeom>
          <a:noFill/>
        </p:spPr>
        <p:txBody>
          <a:bodyPr wrap="none" rtlCol="0">
            <a:spAutoFit/>
          </a:bodyPr>
          <a:lstStyle/>
          <a:p>
            <a:r>
              <a:rPr lang="de-DE" dirty="0"/>
              <a:t>N = 8</a:t>
            </a:r>
            <a:endParaRPr lang="en-DE" dirty="0"/>
          </a:p>
        </p:txBody>
      </p:sp>
    </p:spTree>
    <p:extLst>
      <p:ext uri="{BB962C8B-B14F-4D97-AF65-F5344CB8AC3E}">
        <p14:creationId xmlns:p14="http://schemas.microsoft.com/office/powerpoint/2010/main" val="2430095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E21D448E-DA2E-43E7-9985-1234DD2F1D1A}"/>
              </a:ext>
            </a:extLst>
          </p:cNvPr>
          <p:cNvSpPr txBox="1"/>
          <p:nvPr/>
        </p:nvSpPr>
        <p:spPr>
          <a:xfrm>
            <a:off x="940086" y="2013735"/>
            <a:ext cx="11087202" cy="3785652"/>
          </a:xfrm>
          <a:prstGeom prst="rect">
            <a:avLst/>
          </a:prstGeom>
          <a:noFill/>
        </p:spPr>
        <p:txBody>
          <a:bodyPr wrap="none" rtlCol="0">
            <a:spAutoFit/>
          </a:bodyPr>
          <a:lstStyle/>
          <a:p>
            <a:r>
              <a:rPr lang="en-US" sz="2400" dirty="0"/>
              <a:t>All treatments in which the patients stated that they were in pain before the treatment </a:t>
            </a:r>
          </a:p>
          <a:p>
            <a:r>
              <a:rPr lang="en-US" sz="2400" dirty="0"/>
              <a:t>were evaluated.</a:t>
            </a:r>
          </a:p>
          <a:p>
            <a:endParaRPr lang="en-US" sz="2400" dirty="0"/>
          </a:p>
          <a:p>
            <a:endParaRPr lang="en-US" sz="2400" dirty="0"/>
          </a:p>
          <a:p>
            <a:r>
              <a:rPr lang="en-US" sz="2400" u="sng" dirty="0"/>
              <a:t>Results</a:t>
            </a:r>
            <a:r>
              <a:rPr lang="en-US" sz="2400" dirty="0"/>
              <a:t>: </a:t>
            </a:r>
          </a:p>
          <a:p>
            <a:endParaRPr lang="en-US" sz="2400" dirty="0"/>
          </a:p>
          <a:p>
            <a:r>
              <a:rPr lang="en-US" sz="2400" dirty="0"/>
              <a:t>1. For all treatments, the 20 min </a:t>
            </a:r>
            <a:r>
              <a:rPr lang="en-US" sz="2400" dirty="0" err="1"/>
              <a:t>Medkey</a:t>
            </a:r>
            <a:r>
              <a:rPr lang="en-US" sz="2400" dirty="0"/>
              <a:t> Session achieved a reduction in pain </a:t>
            </a:r>
          </a:p>
          <a:p>
            <a:r>
              <a:rPr lang="en-US" sz="2400" dirty="0"/>
              <a:t>for all test subjects by an average of 3 points on the VAS-Skala (0-10). </a:t>
            </a:r>
          </a:p>
          <a:p>
            <a:endParaRPr lang="en-US" sz="2400" dirty="0"/>
          </a:p>
          <a:p>
            <a:r>
              <a:rPr lang="en-US" sz="2400" dirty="0"/>
              <a:t>2. Stress level decrease sig. from 14,8 to 13,2 (p &lt; 0,05) </a:t>
            </a:r>
            <a:endParaRPr lang="en-DE" sz="2400" dirty="0"/>
          </a:p>
        </p:txBody>
      </p:sp>
      <p:sp>
        <p:nvSpPr>
          <p:cNvPr id="3" name="Rechteck 2">
            <a:extLst>
              <a:ext uri="{FF2B5EF4-FFF2-40B4-BE49-F238E27FC236}">
                <a16:creationId xmlns:a16="http://schemas.microsoft.com/office/drawing/2014/main" id="{85F332DB-A357-4FC8-A2A9-37D46B4A072E}"/>
              </a:ext>
            </a:extLst>
          </p:cNvPr>
          <p:cNvSpPr/>
          <p:nvPr/>
        </p:nvSpPr>
        <p:spPr>
          <a:xfrm>
            <a:off x="1892497" y="480587"/>
            <a:ext cx="8239756" cy="584775"/>
          </a:xfrm>
          <a:prstGeom prst="rect">
            <a:avLst/>
          </a:prstGeom>
        </p:spPr>
        <p:txBody>
          <a:bodyPr wrap="none">
            <a:spAutoFit/>
          </a:bodyPr>
          <a:lstStyle/>
          <a:p>
            <a:r>
              <a:rPr lang="en-US" sz="3200" dirty="0"/>
              <a:t>Effect of the </a:t>
            </a:r>
            <a:r>
              <a:rPr lang="en-US" sz="3200" dirty="0" err="1"/>
              <a:t>Medkey</a:t>
            </a:r>
            <a:r>
              <a:rPr lang="en-US" sz="3200" dirty="0"/>
              <a:t> Sessions on pain and stress</a:t>
            </a:r>
            <a:endParaRPr lang="en-DE" sz="3200" dirty="0"/>
          </a:p>
        </p:txBody>
      </p:sp>
    </p:spTree>
    <p:extLst>
      <p:ext uri="{BB962C8B-B14F-4D97-AF65-F5344CB8AC3E}">
        <p14:creationId xmlns:p14="http://schemas.microsoft.com/office/powerpoint/2010/main" val="3090894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CA731D-7431-4D6E-BDBB-210937BCDE4F}"/>
              </a:ext>
            </a:extLst>
          </p:cNvPr>
          <p:cNvSpPr>
            <a:spLocks noGrp="1"/>
          </p:cNvSpPr>
          <p:nvPr>
            <p:ph type="title"/>
          </p:nvPr>
        </p:nvSpPr>
        <p:spPr>
          <a:xfrm>
            <a:off x="1023135" y="339439"/>
            <a:ext cx="10515600" cy="1325563"/>
          </a:xfrm>
        </p:spPr>
        <p:txBody>
          <a:bodyPr/>
          <a:lstStyle/>
          <a:p>
            <a:r>
              <a:rPr lang="de-DE" dirty="0"/>
              <a:t>Scientific </a:t>
            </a:r>
            <a:r>
              <a:rPr lang="de-DE" dirty="0" err="1"/>
              <a:t>background</a:t>
            </a:r>
            <a:endParaRPr lang="en-DE" dirty="0"/>
          </a:p>
        </p:txBody>
      </p:sp>
      <p:sp>
        <p:nvSpPr>
          <p:cNvPr id="3" name="Inhaltsplatzhalter 2">
            <a:extLst>
              <a:ext uri="{FF2B5EF4-FFF2-40B4-BE49-F238E27FC236}">
                <a16:creationId xmlns:a16="http://schemas.microsoft.com/office/drawing/2014/main" id="{39E82F41-DE5B-4821-A512-260E4A975ABA}"/>
              </a:ext>
            </a:extLst>
          </p:cNvPr>
          <p:cNvSpPr>
            <a:spLocks noGrp="1"/>
          </p:cNvSpPr>
          <p:nvPr>
            <p:ph idx="1"/>
          </p:nvPr>
        </p:nvSpPr>
        <p:spPr/>
        <p:txBody>
          <a:bodyPr>
            <a:normAutofit fontScale="92500" lnSpcReduction="20000"/>
          </a:bodyPr>
          <a:lstStyle/>
          <a:p>
            <a:r>
              <a:rPr lang="de-DE" dirty="0"/>
              <a:t>HRV </a:t>
            </a:r>
            <a:r>
              <a:rPr lang="de-DE" dirty="0" err="1"/>
              <a:t>is</a:t>
            </a:r>
            <a:r>
              <a:rPr lang="de-DE" dirty="0"/>
              <a:t> a </a:t>
            </a:r>
            <a:r>
              <a:rPr lang="de-DE" dirty="0" err="1"/>
              <a:t>biomarker</a:t>
            </a:r>
            <a:r>
              <a:rPr lang="de-DE" dirty="0"/>
              <a:t> </a:t>
            </a:r>
            <a:r>
              <a:rPr lang="de-DE" dirty="0" err="1"/>
              <a:t>for</a:t>
            </a:r>
            <a:r>
              <a:rPr lang="de-DE" dirty="0"/>
              <a:t> </a:t>
            </a:r>
            <a:r>
              <a:rPr lang="de-DE" dirty="0" err="1"/>
              <a:t>specific</a:t>
            </a:r>
            <a:r>
              <a:rPr lang="de-DE" dirty="0"/>
              <a:t> </a:t>
            </a:r>
            <a:r>
              <a:rPr lang="de-DE" dirty="0" err="1"/>
              <a:t>pain-related</a:t>
            </a:r>
            <a:r>
              <a:rPr lang="de-DE" dirty="0"/>
              <a:t> </a:t>
            </a:r>
            <a:r>
              <a:rPr lang="de-DE" dirty="0" err="1"/>
              <a:t>diseases</a:t>
            </a:r>
            <a:r>
              <a:rPr lang="de-DE" dirty="0"/>
              <a:t> (</a:t>
            </a:r>
            <a:r>
              <a:rPr lang="de-DE" dirty="0" err="1"/>
              <a:t>Lerma</a:t>
            </a:r>
            <a:r>
              <a:rPr lang="de-DE" dirty="0"/>
              <a:t> et al., 2011) and a </a:t>
            </a:r>
            <a:r>
              <a:rPr lang="de-DE" dirty="0" err="1"/>
              <a:t>outcome</a:t>
            </a:r>
            <a:r>
              <a:rPr lang="de-DE" dirty="0"/>
              <a:t> </a:t>
            </a:r>
            <a:r>
              <a:rPr lang="de-DE" dirty="0" err="1"/>
              <a:t>measure</a:t>
            </a:r>
            <a:r>
              <a:rPr lang="de-DE" dirty="0"/>
              <a:t> </a:t>
            </a:r>
            <a:r>
              <a:rPr lang="de-DE" dirty="0" err="1"/>
              <a:t>for</a:t>
            </a:r>
            <a:r>
              <a:rPr lang="de-DE" dirty="0"/>
              <a:t> </a:t>
            </a:r>
            <a:r>
              <a:rPr lang="de-DE" dirty="0" err="1"/>
              <a:t>the</a:t>
            </a:r>
            <a:r>
              <a:rPr lang="de-DE" dirty="0"/>
              <a:t> </a:t>
            </a:r>
            <a:r>
              <a:rPr lang="de-DE" dirty="0" err="1"/>
              <a:t>relief</a:t>
            </a:r>
            <a:r>
              <a:rPr lang="de-DE" dirty="0"/>
              <a:t> </a:t>
            </a:r>
            <a:r>
              <a:rPr lang="de-DE" dirty="0" err="1"/>
              <a:t>of</a:t>
            </a:r>
            <a:r>
              <a:rPr lang="de-DE" dirty="0"/>
              <a:t> </a:t>
            </a:r>
            <a:r>
              <a:rPr lang="de-DE" dirty="0" err="1"/>
              <a:t>pain</a:t>
            </a:r>
            <a:r>
              <a:rPr lang="de-DE" dirty="0"/>
              <a:t> due </a:t>
            </a:r>
            <a:r>
              <a:rPr lang="de-DE" dirty="0" err="1"/>
              <a:t>to</a:t>
            </a:r>
            <a:r>
              <a:rPr lang="de-DE" dirty="0"/>
              <a:t> </a:t>
            </a:r>
            <a:r>
              <a:rPr lang="de-DE" dirty="0" err="1"/>
              <a:t>therapeutic</a:t>
            </a:r>
            <a:r>
              <a:rPr lang="de-DE" dirty="0"/>
              <a:t> </a:t>
            </a:r>
            <a:r>
              <a:rPr lang="de-DE" dirty="0" err="1"/>
              <a:t>interventions</a:t>
            </a:r>
            <a:r>
              <a:rPr lang="de-DE" dirty="0"/>
              <a:t> (</a:t>
            </a:r>
            <a:r>
              <a:rPr lang="de-DE" dirty="0" err="1"/>
              <a:t>Storella</a:t>
            </a:r>
            <a:r>
              <a:rPr lang="de-DE" dirty="0"/>
              <a:t> et al., 1999; Zhang et </a:t>
            </a:r>
            <a:r>
              <a:rPr lang="de-DE" dirty="0" err="1"/>
              <a:t>al.,2006</a:t>
            </a:r>
            <a:r>
              <a:rPr lang="de-DE" dirty="0"/>
              <a:t>; </a:t>
            </a:r>
            <a:r>
              <a:rPr lang="de-DE" dirty="0" err="1"/>
              <a:t>Toro</a:t>
            </a:r>
            <a:r>
              <a:rPr lang="de-DE" dirty="0"/>
              <a:t>-Velasco et al., 2009).</a:t>
            </a:r>
          </a:p>
          <a:p>
            <a:endParaRPr lang="de-DE" dirty="0"/>
          </a:p>
          <a:p>
            <a:r>
              <a:rPr lang="en-US" dirty="0"/>
              <a:t>Patients with chronic pain show a reduction in </a:t>
            </a:r>
            <a:r>
              <a:rPr lang="en-US" dirty="0" err="1"/>
              <a:t>HRV</a:t>
            </a:r>
            <a:r>
              <a:rPr lang="en-US" dirty="0"/>
              <a:t> and baroreflex sensibility due to changes in efferent sympathetic and parasympathetic cardiac activity, which shift the balance to a sympathetic tone prevalence related to catecholamine release [Nielsen et al., 2014; </a:t>
            </a:r>
            <a:r>
              <a:rPr lang="en-US" dirty="0" err="1"/>
              <a:t>Broehl</a:t>
            </a:r>
            <a:r>
              <a:rPr lang="en-US" dirty="0"/>
              <a:t> et al., 2005].</a:t>
            </a:r>
          </a:p>
          <a:p>
            <a:pPr marL="0" indent="0">
              <a:buNone/>
            </a:pPr>
            <a:endParaRPr lang="en-US" dirty="0"/>
          </a:p>
          <a:p>
            <a:r>
              <a:rPr lang="de-DE" dirty="0"/>
              <a:t>Higher </a:t>
            </a:r>
            <a:r>
              <a:rPr lang="de-DE" dirty="0" err="1"/>
              <a:t>parasympathetic</a:t>
            </a:r>
            <a:r>
              <a:rPr lang="de-DE" dirty="0"/>
              <a:t> </a:t>
            </a:r>
            <a:r>
              <a:rPr lang="de-DE" dirty="0" err="1"/>
              <a:t>activity</a:t>
            </a:r>
            <a:r>
              <a:rPr lang="de-DE" dirty="0"/>
              <a:t> was </a:t>
            </a:r>
            <a:r>
              <a:rPr lang="de-DE" dirty="0" err="1"/>
              <a:t>associated</a:t>
            </a:r>
            <a:r>
              <a:rPr lang="de-DE" dirty="0"/>
              <a:t> </a:t>
            </a:r>
            <a:r>
              <a:rPr lang="de-DE" dirty="0" err="1"/>
              <a:t>with</a:t>
            </a:r>
            <a:r>
              <a:rPr lang="de-DE" dirty="0"/>
              <a:t> </a:t>
            </a:r>
            <a:r>
              <a:rPr lang="de-DE" dirty="0" err="1"/>
              <a:t>better</a:t>
            </a:r>
            <a:r>
              <a:rPr lang="de-DE" dirty="0"/>
              <a:t> </a:t>
            </a:r>
            <a:r>
              <a:rPr lang="de-DE" dirty="0" err="1"/>
              <a:t>self</a:t>
            </a:r>
            <a:r>
              <a:rPr lang="de-DE" dirty="0"/>
              <a:t>-regulation </a:t>
            </a:r>
            <a:r>
              <a:rPr lang="de-DE" dirty="0" err="1"/>
              <a:t>capacities</a:t>
            </a:r>
            <a:r>
              <a:rPr lang="de-DE" dirty="0"/>
              <a:t> and, </a:t>
            </a:r>
            <a:r>
              <a:rPr lang="de-DE" dirty="0" err="1"/>
              <a:t>accordingly</a:t>
            </a:r>
            <a:r>
              <a:rPr lang="de-DE" dirty="0"/>
              <a:t>, a </a:t>
            </a:r>
            <a:r>
              <a:rPr lang="de-DE" dirty="0" err="1"/>
              <a:t>higher</a:t>
            </a:r>
            <a:r>
              <a:rPr lang="de-DE" dirty="0"/>
              <a:t> </a:t>
            </a:r>
            <a:r>
              <a:rPr lang="de-DE" dirty="0" err="1"/>
              <a:t>pain</a:t>
            </a:r>
            <a:r>
              <a:rPr lang="de-DE" dirty="0"/>
              <a:t> </a:t>
            </a:r>
            <a:r>
              <a:rPr lang="de-DE" dirty="0" err="1"/>
              <a:t>inhibition</a:t>
            </a:r>
            <a:r>
              <a:rPr lang="de-DE" dirty="0"/>
              <a:t> </a:t>
            </a:r>
            <a:r>
              <a:rPr lang="de-DE" dirty="0" err="1"/>
              <a:t>capacity</a:t>
            </a:r>
            <a:r>
              <a:rPr lang="de-DE" dirty="0"/>
              <a:t> (Forte et al., 2022).</a:t>
            </a:r>
          </a:p>
          <a:p>
            <a:endParaRPr lang="en-DE" dirty="0"/>
          </a:p>
        </p:txBody>
      </p:sp>
      <p:sp>
        <p:nvSpPr>
          <p:cNvPr id="4" name="Rechteck 3">
            <a:extLst>
              <a:ext uri="{FF2B5EF4-FFF2-40B4-BE49-F238E27FC236}">
                <a16:creationId xmlns:a16="http://schemas.microsoft.com/office/drawing/2014/main" id="{887B289B-6047-49F3-9C40-4E8783FBF673}"/>
              </a:ext>
            </a:extLst>
          </p:cNvPr>
          <p:cNvSpPr/>
          <p:nvPr/>
        </p:nvSpPr>
        <p:spPr>
          <a:xfrm>
            <a:off x="5614567" y="6419049"/>
            <a:ext cx="5699252" cy="369332"/>
          </a:xfrm>
          <a:prstGeom prst="rect">
            <a:avLst/>
          </a:prstGeom>
        </p:spPr>
        <p:txBody>
          <a:bodyPr wrap="none">
            <a:spAutoFit/>
          </a:bodyPr>
          <a:lstStyle/>
          <a:p>
            <a:r>
              <a:rPr lang="en-DE" dirty="0"/>
              <a:t>https://</a:t>
            </a:r>
            <a:r>
              <a:rPr lang="en-DE" dirty="0" err="1"/>
              <a:t>www.ncbi.nlm.nih.gov</a:t>
            </a:r>
            <a:r>
              <a:rPr lang="en-DE" dirty="0"/>
              <a:t>/</a:t>
            </a:r>
            <a:r>
              <a:rPr lang="en-DE" dirty="0" err="1"/>
              <a:t>pmc</a:t>
            </a:r>
            <a:r>
              <a:rPr lang="en-DE" dirty="0"/>
              <a:t>/articles/</a:t>
            </a:r>
            <a:r>
              <a:rPr lang="en-DE" dirty="0" err="1"/>
              <a:t>PMC8870705</a:t>
            </a:r>
            <a:r>
              <a:rPr lang="en-DE" dirty="0"/>
              <a:t>/</a:t>
            </a:r>
          </a:p>
        </p:txBody>
      </p:sp>
    </p:spTree>
    <p:extLst>
      <p:ext uri="{BB962C8B-B14F-4D97-AF65-F5344CB8AC3E}">
        <p14:creationId xmlns:p14="http://schemas.microsoft.com/office/powerpoint/2010/main" val="28939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D1887-C11B-4815-9FC4-034F67099202}"/>
              </a:ext>
            </a:extLst>
          </p:cNvPr>
          <p:cNvSpPr>
            <a:spLocks noGrp="1"/>
          </p:cNvSpPr>
          <p:nvPr>
            <p:ph type="title"/>
          </p:nvPr>
        </p:nvSpPr>
        <p:spPr/>
        <p:txBody>
          <a:bodyPr/>
          <a:lstStyle/>
          <a:p>
            <a:r>
              <a:rPr lang="en-US" dirty="0"/>
              <a:t>Aim of the study</a:t>
            </a:r>
            <a:endParaRPr lang="en-DE" dirty="0"/>
          </a:p>
        </p:txBody>
      </p:sp>
      <p:sp>
        <p:nvSpPr>
          <p:cNvPr id="3" name="Inhaltsplatzhalter 2">
            <a:extLst>
              <a:ext uri="{FF2B5EF4-FFF2-40B4-BE49-F238E27FC236}">
                <a16:creationId xmlns:a16="http://schemas.microsoft.com/office/drawing/2014/main" id="{FFE1903B-846A-41E5-B289-95ED2A267B02}"/>
              </a:ext>
            </a:extLst>
          </p:cNvPr>
          <p:cNvSpPr>
            <a:spLocks noGrp="1"/>
          </p:cNvSpPr>
          <p:nvPr>
            <p:ph idx="1"/>
          </p:nvPr>
        </p:nvSpPr>
        <p:spPr>
          <a:xfrm>
            <a:off x="776555" y="2200632"/>
            <a:ext cx="10515600" cy="4351338"/>
          </a:xfrm>
        </p:spPr>
        <p:txBody>
          <a:bodyPr>
            <a:normAutofit/>
          </a:bodyPr>
          <a:lstStyle/>
          <a:p>
            <a:pPr marL="0" indent="0">
              <a:buNone/>
            </a:pPr>
            <a:r>
              <a:rPr lang="en-US" sz="3600" dirty="0"/>
              <a:t>Aim of the study is to examine the extent to which treatments with adaptively regulated impulse therapy have an influence on the cardiovascular system, autonomic nervous system, cardiac autonomic regulation and existing pain during physiotherapy treatments.</a:t>
            </a:r>
            <a:endParaRPr lang="en-DE" sz="3600" dirty="0"/>
          </a:p>
        </p:txBody>
      </p:sp>
    </p:spTree>
    <p:extLst>
      <p:ext uri="{BB962C8B-B14F-4D97-AF65-F5344CB8AC3E}">
        <p14:creationId xmlns:p14="http://schemas.microsoft.com/office/powerpoint/2010/main" val="1369268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DAAF35-E496-4B61-B032-E752AAFC62A8}"/>
              </a:ext>
            </a:extLst>
          </p:cNvPr>
          <p:cNvSpPr>
            <a:spLocks noGrp="1"/>
          </p:cNvSpPr>
          <p:nvPr>
            <p:ph type="title"/>
          </p:nvPr>
        </p:nvSpPr>
        <p:spPr/>
        <p:txBody>
          <a:bodyPr/>
          <a:lstStyle/>
          <a:p>
            <a:r>
              <a:rPr lang="de-DE" dirty="0"/>
              <a:t>Method</a:t>
            </a:r>
            <a:endParaRPr lang="en-DE" dirty="0"/>
          </a:p>
        </p:txBody>
      </p:sp>
      <p:sp>
        <p:nvSpPr>
          <p:cNvPr id="3" name="Inhaltsplatzhalter 2">
            <a:extLst>
              <a:ext uri="{FF2B5EF4-FFF2-40B4-BE49-F238E27FC236}">
                <a16:creationId xmlns:a16="http://schemas.microsoft.com/office/drawing/2014/main" id="{BCE7E16C-5587-468B-8EF7-54CDF9199BF5}"/>
              </a:ext>
            </a:extLst>
          </p:cNvPr>
          <p:cNvSpPr>
            <a:spLocks noGrp="1"/>
          </p:cNvSpPr>
          <p:nvPr>
            <p:ph idx="1"/>
          </p:nvPr>
        </p:nvSpPr>
        <p:spPr/>
        <p:txBody>
          <a:bodyPr/>
          <a:lstStyle/>
          <a:p>
            <a:r>
              <a:rPr lang="en-US" dirty="0"/>
              <a:t>The basis of the examination is the continuous measurement of the heart rate (RR interval) and the determination of heart rate variability. The data was collected while lying down using a special, ECG-accurate chest strap and a specially designed app (</a:t>
            </a:r>
            <a:r>
              <a:rPr lang="en-US" dirty="0" err="1"/>
              <a:t>HRV</a:t>
            </a:r>
            <a:r>
              <a:rPr lang="en-US" dirty="0"/>
              <a:t>-Elite) before, during and after treatment.</a:t>
            </a:r>
          </a:p>
          <a:p>
            <a:r>
              <a:rPr lang="en-US" dirty="0"/>
              <a:t>Patients (m/f/d) with the appropriate indication were selected for this. The treatments took place twice a week for a period of 3 weeks - a total of 6 treatments.</a:t>
            </a:r>
            <a:endParaRPr lang="en-DE" dirty="0"/>
          </a:p>
        </p:txBody>
      </p:sp>
    </p:spTree>
    <p:extLst>
      <p:ext uri="{BB962C8B-B14F-4D97-AF65-F5344CB8AC3E}">
        <p14:creationId xmlns:p14="http://schemas.microsoft.com/office/powerpoint/2010/main" val="540836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BD363E-F2E6-4E5B-8893-A5C6F484B333}"/>
              </a:ext>
            </a:extLst>
          </p:cNvPr>
          <p:cNvSpPr>
            <a:spLocks noGrp="1"/>
          </p:cNvSpPr>
          <p:nvPr>
            <p:ph type="title"/>
          </p:nvPr>
        </p:nvSpPr>
        <p:spPr/>
        <p:txBody>
          <a:bodyPr/>
          <a:lstStyle/>
          <a:p>
            <a:r>
              <a:rPr lang="de-DE" dirty="0"/>
              <a:t>Method</a:t>
            </a:r>
            <a:endParaRPr lang="en-DE" dirty="0"/>
          </a:p>
        </p:txBody>
      </p:sp>
      <p:sp>
        <p:nvSpPr>
          <p:cNvPr id="3" name="Inhaltsplatzhalter 2">
            <a:extLst>
              <a:ext uri="{FF2B5EF4-FFF2-40B4-BE49-F238E27FC236}">
                <a16:creationId xmlns:a16="http://schemas.microsoft.com/office/drawing/2014/main" id="{F8BF814D-09E8-4167-BBF0-0FB77649BE07}"/>
              </a:ext>
            </a:extLst>
          </p:cNvPr>
          <p:cNvSpPr>
            <a:spLocks noGrp="1"/>
          </p:cNvSpPr>
          <p:nvPr>
            <p:ph idx="1"/>
          </p:nvPr>
        </p:nvSpPr>
        <p:spPr/>
        <p:txBody>
          <a:bodyPr>
            <a:normAutofit fontScale="85000" lnSpcReduction="10000"/>
          </a:bodyPr>
          <a:lstStyle/>
          <a:p>
            <a:r>
              <a:rPr lang="en-US" dirty="0"/>
              <a:t>A continuous treatment protocol was used for 8 patient over the treatment period. The following data was collected in addition to the RR measurement:</a:t>
            </a:r>
          </a:p>
          <a:p>
            <a:r>
              <a:rPr lang="en-US" dirty="0"/>
              <a:t>VAS pain level 1-10 pre-post per application at rest and during joint movement Dysfunction level 1-10 pre-post per application</a:t>
            </a:r>
          </a:p>
          <a:p>
            <a:r>
              <a:rPr lang="en-US" dirty="0"/>
              <a:t>Gender </a:t>
            </a:r>
          </a:p>
          <a:p>
            <a:r>
              <a:rPr lang="en-US" dirty="0"/>
              <a:t>Age</a:t>
            </a:r>
          </a:p>
          <a:p>
            <a:r>
              <a:rPr lang="en-US" dirty="0"/>
              <a:t>Weight</a:t>
            </a:r>
          </a:p>
          <a:p>
            <a:r>
              <a:rPr lang="en-US" dirty="0"/>
              <a:t>Duration of complaint since onset of complaint</a:t>
            </a:r>
          </a:p>
          <a:p>
            <a:r>
              <a:rPr lang="en-US" dirty="0"/>
              <a:t>Complaint location</a:t>
            </a:r>
          </a:p>
          <a:p>
            <a:r>
              <a:rPr lang="en-US" dirty="0"/>
              <a:t>Duration of treatment per application</a:t>
            </a:r>
          </a:p>
          <a:p>
            <a:r>
              <a:rPr lang="en-US" dirty="0"/>
              <a:t>Medication taken</a:t>
            </a:r>
            <a:endParaRPr lang="en-DE" dirty="0"/>
          </a:p>
        </p:txBody>
      </p:sp>
    </p:spTree>
    <p:extLst>
      <p:ext uri="{BB962C8B-B14F-4D97-AF65-F5344CB8AC3E}">
        <p14:creationId xmlns:p14="http://schemas.microsoft.com/office/powerpoint/2010/main" val="1134603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2D959E11-8DEF-49CA-96BC-F3F493798EC3}"/>
              </a:ext>
            </a:extLst>
          </p:cNvPr>
          <p:cNvPicPr>
            <a:picLocks noChangeAspect="1"/>
          </p:cNvPicPr>
          <p:nvPr/>
        </p:nvPicPr>
        <p:blipFill>
          <a:blip r:embed="rId2"/>
          <a:stretch>
            <a:fillRect/>
          </a:stretch>
        </p:blipFill>
        <p:spPr>
          <a:xfrm>
            <a:off x="1566809" y="1068078"/>
            <a:ext cx="8419884" cy="3277890"/>
          </a:xfrm>
          <a:prstGeom prst="rect">
            <a:avLst/>
          </a:prstGeom>
        </p:spPr>
      </p:pic>
      <p:pic>
        <p:nvPicPr>
          <p:cNvPr id="5" name="Grafik 4">
            <a:extLst>
              <a:ext uri="{FF2B5EF4-FFF2-40B4-BE49-F238E27FC236}">
                <a16:creationId xmlns:a16="http://schemas.microsoft.com/office/drawing/2014/main" id="{0AAC073F-91B7-4F72-967C-F6F8AF88D17D}"/>
              </a:ext>
            </a:extLst>
          </p:cNvPr>
          <p:cNvPicPr>
            <a:picLocks noChangeAspect="1"/>
          </p:cNvPicPr>
          <p:nvPr/>
        </p:nvPicPr>
        <p:blipFill>
          <a:blip r:embed="rId3"/>
          <a:stretch>
            <a:fillRect/>
          </a:stretch>
        </p:blipFill>
        <p:spPr>
          <a:xfrm>
            <a:off x="8671390" y="1317303"/>
            <a:ext cx="795888" cy="1595421"/>
          </a:xfrm>
          <a:prstGeom prst="rect">
            <a:avLst/>
          </a:prstGeom>
        </p:spPr>
      </p:pic>
      <p:pic>
        <p:nvPicPr>
          <p:cNvPr id="3" name="Grafik 2">
            <a:extLst>
              <a:ext uri="{FF2B5EF4-FFF2-40B4-BE49-F238E27FC236}">
                <a16:creationId xmlns:a16="http://schemas.microsoft.com/office/drawing/2014/main" id="{FE08EB83-C9AA-44CE-AA45-0D8070E334F7}"/>
              </a:ext>
            </a:extLst>
          </p:cNvPr>
          <p:cNvPicPr>
            <a:picLocks noChangeAspect="1"/>
          </p:cNvPicPr>
          <p:nvPr/>
        </p:nvPicPr>
        <p:blipFill>
          <a:blip r:embed="rId4"/>
          <a:stretch>
            <a:fillRect/>
          </a:stretch>
        </p:blipFill>
        <p:spPr>
          <a:xfrm>
            <a:off x="965256" y="4985655"/>
            <a:ext cx="3429176" cy="1571706"/>
          </a:xfrm>
          <a:prstGeom prst="rect">
            <a:avLst/>
          </a:prstGeom>
        </p:spPr>
      </p:pic>
      <p:pic>
        <p:nvPicPr>
          <p:cNvPr id="4" name="Grafik 3">
            <a:extLst>
              <a:ext uri="{FF2B5EF4-FFF2-40B4-BE49-F238E27FC236}">
                <a16:creationId xmlns:a16="http://schemas.microsoft.com/office/drawing/2014/main" id="{889E8A34-3968-4089-85E2-5D369C5528B4}"/>
              </a:ext>
            </a:extLst>
          </p:cNvPr>
          <p:cNvPicPr>
            <a:picLocks noChangeAspect="1"/>
          </p:cNvPicPr>
          <p:nvPr/>
        </p:nvPicPr>
        <p:blipFill>
          <a:blip r:embed="rId5"/>
          <a:stretch>
            <a:fillRect/>
          </a:stretch>
        </p:blipFill>
        <p:spPr>
          <a:xfrm>
            <a:off x="999344" y="6522747"/>
            <a:ext cx="3381549" cy="161933"/>
          </a:xfrm>
          <a:prstGeom prst="rect">
            <a:avLst/>
          </a:prstGeom>
        </p:spPr>
      </p:pic>
      <p:pic>
        <p:nvPicPr>
          <p:cNvPr id="6" name="Grafik 5">
            <a:extLst>
              <a:ext uri="{FF2B5EF4-FFF2-40B4-BE49-F238E27FC236}">
                <a16:creationId xmlns:a16="http://schemas.microsoft.com/office/drawing/2014/main" id="{944286CA-0552-4F05-BB13-5688CDC701BA}"/>
              </a:ext>
            </a:extLst>
          </p:cNvPr>
          <p:cNvPicPr>
            <a:picLocks noChangeAspect="1"/>
          </p:cNvPicPr>
          <p:nvPr/>
        </p:nvPicPr>
        <p:blipFill>
          <a:blip r:embed="rId3"/>
          <a:stretch>
            <a:fillRect/>
          </a:stretch>
        </p:blipFill>
        <p:spPr>
          <a:xfrm>
            <a:off x="8671389" y="3220949"/>
            <a:ext cx="778765" cy="970907"/>
          </a:xfrm>
          <a:prstGeom prst="rect">
            <a:avLst/>
          </a:prstGeom>
        </p:spPr>
      </p:pic>
      <p:pic>
        <p:nvPicPr>
          <p:cNvPr id="7" name="Grafik 6">
            <a:extLst>
              <a:ext uri="{FF2B5EF4-FFF2-40B4-BE49-F238E27FC236}">
                <a16:creationId xmlns:a16="http://schemas.microsoft.com/office/drawing/2014/main" id="{102C0ADC-7BB1-4A52-B3B0-BDF8FCF77998}"/>
              </a:ext>
            </a:extLst>
          </p:cNvPr>
          <p:cNvPicPr>
            <a:picLocks noChangeAspect="1"/>
          </p:cNvPicPr>
          <p:nvPr/>
        </p:nvPicPr>
        <p:blipFill>
          <a:blip r:embed="rId6"/>
          <a:stretch>
            <a:fillRect/>
          </a:stretch>
        </p:blipFill>
        <p:spPr>
          <a:xfrm>
            <a:off x="7460020" y="4982014"/>
            <a:ext cx="3467278" cy="1609808"/>
          </a:xfrm>
          <a:prstGeom prst="rect">
            <a:avLst/>
          </a:prstGeom>
        </p:spPr>
      </p:pic>
      <p:pic>
        <p:nvPicPr>
          <p:cNvPr id="8" name="Grafik 7">
            <a:extLst>
              <a:ext uri="{FF2B5EF4-FFF2-40B4-BE49-F238E27FC236}">
                <a16:creationId xmlns:a16="http://schemas.microsoft.com/office/drawing/2014/main" id="{2616512A-E398-4853-9523-F2D395EC9118}"/>
              </a:ext>
            </a:extLst>
          </p:cNvPr>
          <p:cNvPicPr>
            <a:picLocks noChangeAspect="1"/>
          </p:cNvPicPr>
          <p:nvPr/>
        </p:nvPicPr>
        <p:blipFill>
          <a:blip r:embed="rId7"/>
          <a:stretch>
            <a:fillRect/>
          </a:stretch>
        </p:blipFill>
        <p:spPr>
          <a:xfrm>
            <a:off x="7494857" y="6580752"/>
            <a:ext cx="3438702" cy="200035"/>
          </a:xfrm>
          <a:prstGeom prst="rect">
            <a:avLst/>
          </a:prstGeom>
        </p:spPr>
      </p:pic>
      <p:sp>
        <p:nvSpPr>
          <p:cNvPr id="9" name="Textfeld 8">
            <a:extLst>
              <a:ext uri="{FF2B5EF4-FFF2-40B4-BE49-F238E27FC236}">
                <a16:creationId xmlns:a16="http://schemas.microsoft.com/office/drawing/2014/main" id="{3072C4CC-6586-4250-AAE2-75A8C23800B5}"/>
              </a:ext>
            </a:extLst>
          </p:cNvPr>
          <p:cNvSpPr txBox="1"/>
          <p:nvPr/>
        </p:nvSpPr>
        <p:spPr>
          <a:xfrm>
            <a:off x="2260315" y="3873357"/>
            <a:ext cx="506870" cy="261610"/>
          </a:xfrm>
          <a:prstGeom prst="rect">
            <a:avLst/>
          </a:prstGeom>
          <a:noFill/>
        </p:spPr>
        <p:txBody>
          <a:bodyPr wrap="none" rtlCol="0">
            <a:spAutoFit/>
          </a:bodyPr>
          <a:lstStyle/>
          <a:p>
            <a:r>
              <a:rPr lang="de-DE" sz="1100" dirty="0"/>
              <a:t>3 min</a:t>
            </a:r>
            <a:endParaRPr lang="en-DE" sz="1100" dirty="0"/>
          </a:p>
        </p:txBody>
      </p:sp>
      <p:sp>
        <p:nvSpPr>
          <p:cNvPr id="10" name="Textfeld 9">
            <a:extLst>
              <a:ext uri="{FF2B5EF4-FFF2-40B4-BE49-F238E27FC236}">
                <a16:creationId xmlns:a16="http://schemas.microsoft.com/office/drawing/2014/main" id="{F8317D8C-58C8-4DA5-B608-E8056129B6E9}"/>
              </a:ext>
            </a:extLst>
          </p:cNvPr>
          <p:cNvSpPr txBox="1"/>
          <p:nvPr/>
        </p:nvSpPr>
        <p:spPr>
          <a:xfrm>
            <a:off x="8787829" y="3887056"/>
            <a:ext cx="506870" cy="261610"/>
          </a:xfrm>
          <a:prstGeom prst="rect">
            <a:avLst/>
          </a:prstGeom>
          <a:noFill/>
        </p:spPr>
        <p:txBody>
          <a:bodyPr wrap="none" rtlCol="0">
            <a:spAutoFit/>
          </a:bodyPr>
          <a:lstStyle/>
          <a:p>
            <a:r>
              <a:rPr lang="de-DE" sz="1100" dirty="0"/>
              <a:t>3 min</a:t>
            </a:r>
            <a:endParaRPr lang="en-DE" sz="1100" dirty="0"/>
          </a:p>
        </p:txBody>
      </p:sp>
      <p:sp>
        <p:nvSpPr>
          <p:cNvPr id="11" name="Textfeld 10">
            <a:extLst>
              <a:ext uri="{FF2B5EF4-FFF2-40B4-BE49-F238E27FC236}">
                <a16:creationId xmlns:a16="http://schemas.microsoft.com/office/drawing/2014/main" id="{1898B8DB-553E-4C60-A674-0B4267BBFB34}"/>
              </a:ext>
            </a:extLst>
          </p:cNvPr>
          <p:cNvSpPr txBox="1"/>
          <p:nvPr/>
        </p:nvSpPr>
        <p:spPr>
          <a:xfrm>
            <a:off x="4186719" y="1844211"/>
            <a:ext cx="3125279" cy="369332"/>
          </a:xfrm>
          <a:prstGeom prst="rect">
            <a:avLst/>
          </a:prstGeom>
          <a:noFill/>
        </p:spPr>
        <p:txBody>
          <a:bodyPr wrap="none" rtlCol="0">
            <a:spAutoFit/>
          </a:bodyPr>
          <a:lstStyle/>
          <a:p>
            <a:r>
              <a:rPr lang="de-DE" dirty="0"/>
              <a:t>20 min </a:t>
            </a:r>
            <a:r>
              <a:rPr lang="de-DE" dirty="0" err="1"/>
              <a:t>Treamtent</a:t>
            </a:r>
            <a:r>
              <a:rPr lang="de-DE" dirty="0"/>
              <a:t> </a:t>
            </a:r>
            <a:r>
              <a:rPr lang="de-DE" dirty="0" err="1"/>
              <a:t>with</a:t>
            </a:r>
            <a:r>
              <a:rPr lang="de-DE" dirty="0"/>
              <a:t> </a:t>
            </a:r>
            <a:r>
              <a:rPr lang="de-DE" dirty="0" err="1"/>
              <a:t>Medkey</a:t>
            </a:r>
            <a:endParaRPr lang="en-DE" dirty="0"/>
          </a:p>
        </p:txBody>
      </p:sp>
      <p:sp>
        <p:nvSpPr>
          <p:cNvPr id="12" name="Pfeil: nach unten 11">
            <a:extLst>
              <a:ext uri="{FF2B5EF4-FFF2-40B4-BE49-F238E27FC236}">
                <a16:creationId xmlns:a16="http://schemas.microsoft.com/office/drawing/2014/main" id="{B356686F-51EE-4760-AFAB-96057042FBA0}"/>
              </a:ext>
            </a:extLst>
          </p:cNvPr>
          <p:cNvSpPr/>
          <p:nvPr/>
        </p:nvSpPr>
        <p:spPr>
          <a:xfrm>
            <a:off x="2450387" y="4587411"/>
            <a:ext cx="303088" cy="2876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sp>
        <p:nvSpPr>
          <p:cNvPr id="13" name="Pfeil: nach unten 12">
            <a:extLst>
              <a:ext uri="{FF2B5EF4-FFF2-40B4-BE49-F238E27FC236}">
                <a16:creationId xmlns:a16="http://schemas.microsoft.com/office/drawing/2014/main" id="{AF655442-6852-40D3-B645-C00786A81A8C}"/>
              </a:ext>
            </a:extLst>
          </p:cNvPr>
          <p:cNvSpPr/>
          <p:nvPr/>
        </p:nvSpPr>
        <p:spPr>
          <a:xfrm>
            <a:off x="8916257" y="4575424"/>
            <a:ext cx="303088" cy="2876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pic>
        <p:nvPicPr>
          <p:cNvPr id="14" name="Grafik 13">
            <a:extLst>
              <a:ext uri="{FF2B5EF4-FFF2-40B4-BE49-F238E27FC236}">
                <a16:creationId xmlns:a16="http://schemas.microsoft.com/office/drawing/2014/main" id="{4844F717-3C5C-4280-8916-D44ED39D9FF2}"/>
              </a:ext>
            </a:extLst>
          </p:cNvPr>
          <p:cNvPicPr>
            <a:picLocks noChangeAspect="1"/>
          </p:cNvPicPr>
          <p:nvPr/>
        </p:nvPicPr>
        <p:blipFill>
          <a:blip r:embed="rId8"/>
          <a:stretch>
            <a:fillRect/>
          </a:stretch>
        </p:blipFill>
        <p:spPr>
          <a:xfrm>
            <a:off x="10124713" y="4126352"/>
            <a:ext cx="1600282" cy="228612"/>
          </a:xfrm>
          <a:prstGeom prst="rect">
            <a:avLst/>
          </a:prstGeom>
        </p:spPr>
      </p:pic>
      <p:sp>
        <p:nvSpPr>
          <p:cNvPr id="15" name="Textfeld 14">
            <a:extLst>
              <a:ext uri="{FF2B5EF4-FFF2-40B4-BE49-F238E27FC236}">
                <a16:creationId xmlns:a16="http://schemas.microsoft.com/office/drawing/2014/main" id="{D94248BF-B239-4A40-97C8-C5A48C65E541}"/>
              </a:ext>
            </a:extLst>
          </p:cNvPr>
          <p:cNvSpPr txBox="1"/>
          <p:nvPr/>
        </p:nvSpPr>
        <p:spPr>
          <a:xfrm>
            <a:off x="4566863" y="256854"/>
            <a:ext cx="2397066" cy="584775"/>
          </a:xfrm>
          <a:prstGeom prst="rect">
            <a:avLst/>
          </a:prstGeom>
          <a:noFill/>
        </p:spPr>
        <p:txBody>
          <a:bodyPr wrap="none" rtlCol="0">
            <a:spAutoFit/>
          </a:bodyPr>
          <a:lstStyle/>
          <a:p>
            <a:r>
              <a:rPr lang="de-DE" sz="3200" dirty="0"/>
              <a:t>Data Analysis</a:t>
            </a:r>
            <a:endParaRPr lang="en-DE" sz="3200" dirty="0"/>
          </a:p>
        </p:txBody>
      </p:sp>
    </p:spTree>
    <p:extLst>
      <p:ext uri="{BB962C8B-B14F-4D97-AF65-F5344CB8AC3E}">
        <p14:creationId xmlns:p14="http://schemas.microsoft.com/office/powerpoint/2010/main" val="3341319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2D959E11-8DEF-49CA-96BC-F3F493798EC3}"/>
              </a:ext>
            </a:extLst>
          </p:cNvPr>
          <p:cNvPicPr>
            <a:picLocks noChangeAspect="1"/>
          </p:cNvPicPr>
          <p:nvPr/>
        </p:nvPicPr>
        <p:blipFill>
          <a:blip r:embed="rId2"/>
          <a:stretch>
            <a:fillRect/>
          </a:stretch>
        </p:blipFill>
        <p:spPr>
          <a:xfrm>
            <a:off x="395556" y="1031635"/>
            <a:ext cx="4207678" cy="1638063"/>
          </a:xfrm>
          <a:prstGeom prst="rect">
            <a:avLst/>
          </a:prstGeom>
        </p:spPr>
      </p:pic>
      <p:pic>
        <p:nvPicPr>
          <p:cNvPr id="7" name="Grafik 6">
            <a:extLst>
              <a:ext uri="{FF2B5EF4-FFF2-40B4-BE49-F238E27FC236}">
                <a16:creationId xmlns:a16="http://schemas.microsoft.com/office/drawing/2014/main" id="{123649B1-AD13-4BD4-9A73-5AED9DCAB5F9}"/>
              </a:ext>
            </a:extLst>
          </p:cNvPr>
          <p:cNvPicPr>
            <a:picLocks noChangeAspect="1"/>
          </p:cNvPicPr>
          <p:nvPr/>
        </p:nvPicPr>
        <p:blipFill>
          <a:blip r:embed="rId3"/>
          <a:stretch>
            <a:fillRect/>
          </a:stretch>
        </p:blipFill>
        <p:spPr>
          <a:xfrm>
            <a:off x="380145" y="3120753"/>
            <a:ext cx="4176481" cy="1629087"/>
          </a:xfrm>
          <a:prstGeom prst="rect">
            <a:avLst/>
          </a:prstGeom>
        </p:spPr>
      </p:pic>
      <p:pic>
        <p:nvPicPr>
          <p:cNvPr id="9" name="Grafik 8">
            <a:extLst>
              <a:ext uri="{FF2B5EF4-FFF2-40B4-BE49-F238E27FC236}">
                <a16:creationId xmlns:a16="http://schemas.microsoft.com/office/drawing/2014/main" id="{8E681154-A03A-4926-AEA0-617D86A438BB}"/>
              </a:ext>
            </a:extLst>
          </p:cNvPr>
          <p:cNvPicPr>
            <a:picLocks noChangeAspect="1"/>
          </p:cNvPicPr>
          <p:nvPr/>
        </p:nvPicPr>
        <p:blipFill>
          <a:blip r:embed="rId4"/>
          <a:stretch>
            <a:fillRect/>
          </a:stretch>
        </p:blipFill>
        <p:spPr>
          <a:xfrm>
            <a:off x="364733" y="5166613"/>
            <a:ext cx="4217541" cy="1624146"/>
          </a:xfrm>
          <a:prstGeom prst="rect">
            <a:avLst/>
          </a:prstGeom>
        </p:spPr>
      </p:pic>
      <p:pic>
        <p:nvPicPr>
          <p:cNvPr id="10" name="Grafik 9">
            <a:extLst>
              <a:ext uri="{FF2B5EF4-FFF2-40B4-BE49-F238E27FC236}">
                <a16:creationId xmlns:a16="http://schemas.microsoft.com/office/drawing/2014/main" id="{11451F7B-D8A7-4C12-8592-09B9B93E6C6F}"/>
              </a:ext>
            </a:extLst>
          </p:cNvPr>
          <p:cNvPicPr>
            <a:picLocks noChangeAspect="1"/>
          </p:cNvPicPr>
          <p:nvPr/>
        </p:nvPicPr>
        <p:blipFill>
          <a:blip r:embed="rId5"/>
          <a:stretch>
            <a:fillRect/>
          </a:stretch>
        </p:blipFill>
        <p:spPr>
          <a:xfrm>
            <a:off x="6072028" y="1159409"/>
            <a:ext cx="4407613" cy="1750336"/>
          </a:xfrm>
          <a:prstGeom prst="rect">
            <a:avLst/>
          </a:prstGeom>
        </p:spPr>
      </p:pic>
      <p:pic>
        <p:nvPicPr>
          <p:cNvPr id="11" name="Grafik 10">
            <a:extLst>
              <a:ext uri="{FF2B5EF4-FFF2-40B4-BE49-F238E27FC236}">
                <a16:creationId xmlns:a16="http://schemas.microsoft.com/office/drawing/2014/main" id="{0CEE274F-B577-4D46-8DCB-672F5CEA32B9}"/>
              </a:ext>
            </a:extLst>
          </p:cNvPr>
          <p:cNvPicPr>
            <a:picLocks noChangeAspect="1"/>
          </p:cNvPicPr>
          <p:nvPr/>
        </p:nvPicPr>
        <p:blipFill>
          <a:blip r:embed="rId6"/>
          <a:stretch>
            <a:fillRect/>
          </a:stretch>
        </p:blipFill>
        <p:spPr>
          <a:xfrm>
            <a:off x="6113124" y="3136732"/>
            <a:ext cx="4355466" cy="1768341"/>
          </a:xfrm>
          <a:prstGeom prst="rect">
            <a:avLst/>
          </a:prstGeom>
        </p:spPr>
      </p:pic>
      <p:pic>
        <p:nvPicPr>
          <p:cNvPr id="12" name="Grafik 11">
            <a:extLst>
              <a:ext uri="{FF2B5EF4-FFF2-40B4-BE49-F238E27FC236}">
                <a16:creationId xmlns:a16="http://schemas.microsoft.com/office/drawing/2014/main" id="{9FCB251D-1273-4416-B86A-B2C8E514D7A7}"/>
              </a:ext>
            </a:extLst>
          </p:cNvPr>
          <p:cNvPicPr>
            <a:picLocks noChangeAspect="1"/>
          </p:cNvPicPr>
          <p:nvPr/>
        </p:nvPicPr>
        <p:blipFill>
          <a:blip r:embed="rId7"/>
          <a:stretch>
            <a:fillRect/>
          </a:stretch>
        </p:blipFill>
        <p:spPr>
          <a:xfrm>
            <a:off x="6179906" y="5155293"/>
            <a:ext cx="4210941" cy="1629203"/>
          </a:xfrm>
          <a:prstGeom prst="rect">
            <a:avLst/>
          </a:prstGeom>
        </p:spPr>
      </p:pic>
      <p:sp>
        <p:nvSpPr>
          <p:cNvPr id="13" name="Textfeld 12">
            <a:extLst>
              <a:ext uri="{FF2B5EF4-FFF2-40B4-BE49-F238E27FC236}">
                <a16:creationId xmlns:a16="http://schemas.microsoft.com/office/drawing/2014/main" id="{21D8D257-F913-4CFE-B160-AD7EE737C77C}"/>
              </a:ext>
            </a:extLst>
          </p:cNvPr>
          <p:cNvSpPr txBox="1"/>
          <p:nvPr/>
        </p:nvSpPr>
        <p:spPr>
          <a:xfrm>
            <a:off x="1736332" y="678094"/>
            <a:ext cx="1326902" cy="369332"/>
          </a:xfrm>
          <a:prstGeom prst="rect">
            <a:avLst/>
          </a:prstGeom>
          <a:noFill/>
        </p:spPr>
        <p:txBody>
          <a:bodyPr wrap="none" rtlCol="0">
            <a:spAutoFit/>
          </a:bodyPr>
          <a:lstStyle/>
          <a:p>
            <a:r>
              <a:rPr lang="de-DE" dirty="0"/>
              <a:t>Treatment 1</a:t>
            </a:r>
            <a:endParaRPr lang="en-DE" dirty="0"/>
          </a:p>
        </p:txBody>
      </p:sp>
      <p:sp>
        <p:nvSpPr>
          <p:cNvPr id="14" name="Textfeld 13">
            <a:extLst>
              <a:ext uri="{FF2B5EF4-FFF2-40B4-BE49-F238E27FC236}">
                <a16:creationId xmlns:a16="http://schemas.microsoft.com/office/drawing/2014/main" id="{13974394-0DD9-426A-AD55-BCE25B202CDA}"/>
              </a:ext>
            </a:extLst>
          </p:cNvPr>
          <p:cNvSpPr txBox="1"/>
          <p:nvPr/>
        </p:nvSpPr>
        <p:spPr>
          <a:xfrm>
            <a:off x="1616467" y="2756899"/>
            <a:ext cx="1326902" cy="369332"/>
          </a:xfrm>
          <a:prstGeom prst="rect">
            <a:avLst/>
          </a:prstGeom>
          <a:noFill/>
        </p:spPr>
        <p:txBody>
          <a:bodyPr wrap="none" rtlCol="0">
            <a:spAutoFit/>
          </a:bodyPr>
          <a:lstStyle/>
          <a:p>
            <a:r>
              <a:rPr lang="de-DE" dirty="0"/>
              <a:t>Treatment 2</a:t>
            </a:r>
            <a:endParaRPr lang="en-DE" dirty="0"/>
          </a:p>
        </p:txBody>
      </p:sp>
      <p:sp>
        <p:nvSpPr>
          <p:cNvPr id="15" name="Textfeld 14">
            <a:extLst>
              <a:ext uri="{FF2B5EF4-FFF2-40B4-BE49-F238E27FC236}">
                <a16:creationId xmlns:a16="http://schemas.microsoft.com/office/drawing/2014/main" id="{E145C604-D756-445D-B0F8-87FE0F9CC2B2}"/>
              </a:ext>
            </a:extLst>
          </p:cNvPr>
          <p:cNvSpPr txBox="1"/>
          <p:nvPr/>
        </p:nvSpPr>
        <p:spPr>
          <a:xfrm>
            <a:off x="1554821" y="4780907"/>
            <a:ext cx="1326902" cy="369332"/>
          </a:xfrm>
          <a:prstGeom prst="rect">
            <a:avLst/>
          </a:prstGeom>
          <a:noFill/>
        </p:spPr>
        <p:txBody>
          <a:bodyPr wrap="none" rtlCol="0">
            <a:spAutoFit/>
          </a:bodyPr>
          <a:lstStyle/>
          <a:p>
            <a:r>
              <a:rPr lang="de-DE" dirty="0"/>
              <a:t>Treatment 3</a:t>
            </a:r>
            <a:endParaRPr lang="en-DE" dirty="0"/>
          </a:p>
        </p:txBody>
      </p:sp>
      <p:sp>
        <p:nvSpPr>
          <p:cNvPr id="16" name="Textfeld 15">
            <a:extLst>
              <a:ext uri="{FF2B5EF4-FFF2-40B4-BE49-F238E27FC236}">
                <a16:creationId xmlns:a16="http://schemas.microsoft.com/office/drawing/2014/main" id="{A58EDCD1-BB4D-4A57-B197-0C9C4C7B9EDD}"/>
              </a:ext>
            </a:extLst>
          </p:cNvPr>
          <p:cNvSpPr txBox="1"/>
          <p:nvPr/>
        </p:nvSpPr>
        <p:spPr>
          <a:xfrm>
            <a:off x="7734728" y="809945"/>
            <a:ext cx="1326902" cy="369332"/>
          </a:xfrm>
          <a:prstGeom prst="rect">
            <a:avLst/>
          </a:prstGeom>
          <a:noFill/>
        </p:spPr>
        <p:txBody>
          <a:bodyPr wrap="none" rtlCol="0">
            <a:spAutoFit/>
          </a:bodyPr>
          <a:lstStyle/>
          <a:p>
            <a:r>
              <a:rPr lang="de-DE" dirty="0"/>
              <a:t>Treatment 4</a:t>
            </a:r>
            <a:endParaRPr lang="en-DE" dirty="0"/>
          </a:p>
        </p:txBody>
      </p:sp>
      <p:sp>
        <p:nvSpPr>
          <p:cNvPr id="17" name="Textfeld 16">
            <a:extLst>
              <a:ext uri="{FF2B5EF4-FFF2-40B4-BE49-F238E27FC236}">
                <a16:creationId xmlns:a16="http://schemas.microsoft.com/office/drawing/2014/main" id="{37C80CE2-1C96-42FB-8729-16ADDCFD56CE}"/>
              </a:ext>
            </a:extLst>
          </p:cNvPr>
          <p:cNvSpPr txBox="1"/>
          <p:nvPr/>
        </p:nvSpPr>
        <p:spPr>
          <a:xfrm>
            <a:off x="7662808" y="2828818"/>
            <a:ext cx="1326902" cy="369332"/>
          </a:xfrm>
          <a:prstGeom prst="rect">
            <a:avLst/>
          </a:prstGeom>
          <a:noFill/>
        </p:spPr>
        <p:txBody>
          <a:bodyPr wrap="none" rtlCol="0">
            <a:spAutoFit/>
          </a:bodyPr>
          <a:lstStyle/>
          <a:p>
            <a:r>
              <a:rPr lang="de-DE" dirty="0"/>
              <a:t>Treatment 5</a:t>
            </a:r>
            <a:endParaRPr lang="en-DE" dirty="0"/>
          </a:p>
        </p:txBody>
      </p:sp>
      <p:sp>
        <p:nvSpPr>
          <p:cNvPr id="18" name="Textfeld 17">
            <a:extLst>
              <a:ext uri="{FF2B5EF4-FFF2-40B4-BE49-F238E27FC236}">
                <a16:creationId xmlns:a16="http://schemas.microsoft.com/office/drawing/2014/main" id="{CE56916D-7842-4560-AF2A-DE7FB387641A}"/>
              </a:ext>
            </a:extLst>
          </p:cNvPr>
          <p:cNvSpPr txBox="1"/>
          <p:nvPr/>
        </p:nvSpPr>
        <p:spPr>
          <a:xfrm>
            <a:off x="7678220" y="4842552"/>
            <a:ext cx="1326902" cy="369332"/>
          </a:xfrm>
          <a:prstGeom prst="rect">
            <a:avLst/>
          </a:prstGeom>
          <a:noFill/>
        </p:spPr>
        <p:txBody>
          <a:bodyPr wrap="none" rtlCol="0">
            <a:spAutoFit/>
          </a:bodyPr>
          <a:lstStyle/>
          <a:p>
            <a:r>
              <a:rPr lang="de-DE" dirty="0"/>
              <a:t>Treatment 6</a:t>
            </a:r>
            <a:endParaRPr lang="en-DE" dirty="0"/>
          </a:p>
        </p:txBody>
      </p:sp>
      <p:sp>
        <p:nvSpPr>
          <p:cNvPr id="19" name="Textfeld 18">
            <a:extLst>
              <a:ext uri="{FF2B5EF4-FFF2-40B4-BE49-F238E27FC236}">
                <a16:creationId xmlns:a16="http://schemas.microsoft.com/office/drawing/2014/main" id="{BEFAE15F-B867-4A27-82B1-EF53B7456A1F}"/>
              </a:ext>
            </a:extLst>
          </p:cNvPr>
          <p:cNvSpPr txBox="1"/>
          <p:nvPr/>
        </p:nvSpPr>
        <p:spPr>
          <a:xfrm>
            <a:off x="10828962" y="210620"/>
            <a:ext cx="1325366" cy="369332"/>
          </a:xfrm>
          <a:prstGeom prst="rect">
            <a:avLst/>
          </a:prstGeom>
          <a:noFill/>
        </p:spPr>
        <p:txBody>
          <a:bodyPr wrap="square" rtlCol="0">
            <a:spAutoFit/>
          </a:bodyPr>
          <a:lstStyle/>
          <a:p>
            <a:r>
              <a:rPr lang="de-DE" dirty="0" err="1"/>
              <a:t>Subject</a:t>
            </a:r>
            <a:r>
              <a:rPr lang="de-DE" dirty="0"/>
              <a:t> 6</a:t>
            </a:r>
            <a:endParaRPr lang="en-DE" dirty="0"/>
          </a:p>
        </p:txBody>
      </p:sp>
      <p:pic>
        <p:nvPicPr>
          <p:cNvPr id="20" name="Grafik 19">
            <a:extLst>
              <a:ext uri="{FF2B5EF4-FFF2-40B4-BE49-F238E27FC236}">
                <a16:creationId xmlns:a16="http://schemas.microsoft.com/office/drawing/2014/main" id="{D0B76243-F699-4C96-A488-60FBB97E46AE}"/>
              </a:ext>
            </a:extLst>
          </p:cNvPr>
          <p:cNvPicPr>
            <a:picLocks noChangeAspect="1"/>
          </p:cNvPicPr>
          <p:nvPr/>
        </p:nvPicPr>
        <p:blipFill>
          <a:blip r:embed="rId8"/>
          <a:stretch>
            <a:fillRect/>
          </a:stretch>
        </p:blipFill>
        <p:spPr>
          <a:xfrm>
            <a:off x="10591718" y="6473997"/>
            <a:ext cx="1600282" cy="228612"/>
          </a:xfrm>
          <a:prstGeom prst="rect">
            <a:avLst/>
          </a:prstGeom>
        </p:spPr>
      </p:pic>
      <p:sp>
        <p:nvSpPr>
          <p:cNvPr id="21" name="Textfeld 20">
            <a:extLst>
              <a:ext uri="{FF2B5EF4-FFF2-40B4-BE49-F238E27FC236}">
                <a16:creationId xmlns:a16="http://schemas.microsoft.com/office/drawing/2014/main" id="{1C17A0C6-E56E-4A8D-9D57-E08FCBBF8809}"/>
              </a:ext>
            </a:extLst>
          </p:cNvPr>
          <p:cNvSpPr txBox="1"/>
          <p:nvPr/>
        </p:nvSpPr>
        <p:spPr>
          <a:xfrm>
            <a:off x="3929864" y="138702"/>
            <a:ext cx="5002780" cy="523220"/>
          </a:xfrm>
          <a:prstGeom prst="rect">
            <a:avLst/>
          </a:prstGeom>
          <a:noFill/>
        </p:spPr>
        <p:txBody>
          <a:bodyPr wrap="none" rtlCol="0">
            <a:spAutoFit/>
          </a:bodyPr>
          <a:lstStyle/>
          <a:p>
            <a:r>
              <a:rPr lang="de-DE" sz="2800" dirty="0" err="1"/>
              <a:t>Standardized</a:t>
            </a:r>
            <a:r>
              <a:rPr lang="de-DE" sz="2800" dirty="0"/>
              <a:t> </a:t>
            </a:r>
            <a:r>
              <a:rPr lang="de-DE" sz="2800" dirty="0" err="1"/>
              <a:t>MedKey</a:t>
            </a:r>
            <a:r>
              <a:rPr lang="de-DE" sz="2800" dirty="0"/>
              <a:t> – Sessions </a:t>
            </a:r>
            <a:endParaRPr lang="en-DE" sz="2800" dirty="0"/>
          </a:p>
        </p:txBody>
      </p:sp>
    </p:spTree>
    <p:extLst>
      <p:ext uri="{BB962C8B-B14F-4D97-AF65-F5344CB8AC3E}">
        <p14:creationId xmlns:p14="http://schemas.microsoft.com/office/powerpoint/2010/main" val="3034841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Diagramm 2">
            <a:extLst>
              <a:ext uri="{FF2B5EF4-FFF2-40B4-BE49-F238E27FC236}">
                <a16:creationId xmlns:a16="http://schemas.microsoft.com/office/drawing/2014/main" id="{78F9C79A-DB71-4091-984E-3D7EFA46C070}"/>
              </a:ext>
            </a:extLst>
          </p:cNvPr>
          <p:cNvGraphicFramePr>
            <a:graphicFrameLocks/>
          </p:cNvGraphicFramePr>
          <p:nvPr>
            <p:extLst>
              <p:ext uri="{D42A27DB-BD31-4B8C-83A1-F6EECF244321}">
                <p14:modId xmlns:p14="http://schemas.microsoft.com/office/powerpoint/2010/main" val="3926758629"/>
              </p:ext>
            </p:extLst>
          </p:nvPr>
        </p:nvGraphicFramePr>
        <p:xfrm>
          <a:off x="2661007" y="1340778"/>
          <a:ext cx="6796355" cy="4392202"/>
        </p:xfrm>
        <a:graphic>
          <a:graphicData uri="http://schemas.openxmlformats.org/drawingml/2006/chart">
            <c:chart xmlns:c="http://schemas.openxmlformats.org/drawingml/2006/chart" xmlns:r="http://schemas.openxmlformats.org/officeDocument/2006/relationships" r:id="rId2"/>
          </a:graphicData>
        </a:graphic>
      </p:graphicFrame>
      <p:sp>
        <p:nvSpPr>
          <p:cNvPr id="4" name="Rechteck 3">
            <a:extLst>
              <a:ext uri="{FF2B5EF4-FFF2-40B4-BE49-F238E27FC236}">
                <a16:creationId xmlns:a16="http://schemas.microsoft.com/office/drawing/2014/main" id="{3F70BF72-82DC-46A2-838A-6DE981CCA981}"/>
              </a:ext>
            </a:extLst>
          </p:cNvPr>
          <p:cNvSpPr/>
          <p:nvPr/>
        </p:nvSpPr>
        <p:spPr>
          <a:xfrm>
            <a:off x="4044613" y="6121098"/>
            <a:ext cx="3807132" cy="369332"/>
          </a:xfrm>
          <a:prstGeom prst="rect">
            <a:avLst/>
          </a:prstGeom>
        </p:spPr>
        <p:txBody>
          <a:bodyPr wrap="none">
            <a:spAutoFit/>
          </a:bodyPr>
          <a:lstStyle/>
          <a:p>
            <a:r>
              <a:rPr lang="en-DE" dirty="0"/>
              <a:t>Measurement 3 min in supine position</a:t>
            </a:r>
          </a:p>
        </p:txBody>
      </p:sp>
      <p:sp>
        <p:nvSpPr>
          <p:cNvPr id="5" name="Textfeld 4">
            <a:extLst>
              <a:ext uri="{FF2B5EF4-FFF2-40B4-BE49-F238E27FC236}">
                <a16:creationId xmlns:a16="http://schemas.microsoft.com/office/drawing/2014/main" id="{5C0676B7-FE87-40CB-B61C-23954095FCB3}"/>
              </a:ext>
            </a:extLst>
          </p:cNvPr>
          <p:cNvSpPr txBox="1"/>
          <p:nvPr/>
        </p:nvSpPr>
        <p:spPr>
          <a:xfrm>
            <a:off x="3647326" y="611311"/>
            <a:ext cx="5034968" cy="584775"/>
          </a:xfrm>
          <a:prstGeom prst="rect">
            <a:avLst/>
          </a:prstGeom>
          <a:noFill/>
        </p:spPr>
        <p:txBody>
          <a:bodyPr wrap="none" rtlCol="0">
            <a:spAutoFit/>
          </a:bodyPr>
          <a:lstStyle/>
          <a:p>
            <a:r>
              <a:rPr lang="de-DE" sz="3200" dirty="0"/>
              <a:t>Heart Rate in </a:t>
            </a:r>
            <a:r>
              <a:rPr lang="de-DE" sz="3200" dirty="0" err="1"/>
              <a:t>Supine</a:t>
            </a:r>
            <a:r>
              <a:rPr lang="de-DE" sz="3200" dirty="0"/>
              <a:t> Position</a:t>
            </a:r>
            <a:endParaRPr lang="en-DE" sz="3200" dirty="0"/>
          </a:p>
        </p:txBody>
      </p:sp>
      <p:sp>
        <p:nvSpPr>
          <p:cNvPr id="6" name="Textfeld 5">
            <a:extLst>
              <a:ext uri="{FF2B5EF4-FFF2-40B4-BE49-F238E27FC236}">
                <a16:creationId xmlns:a16="http://schemas.microsoft.com/office/drawing/2014/main" id="{B9C18ABC-8061-4896-9050-9AA9CABB9203}"/>
              </a:ext>
            </a:extLst>
          </p:cNvPr>
          <p:cNvSpPr txBox="1"/>
          <p:nvPr/>
        </p:nvSpPr>
        <p:spPr>
          <a:xfrm>
            <a:off x="8578921" y="2095928"/>
            <a:ext cx="671979" cy="369332"/>
          </a:xfrm>
          <a:prstGeom prst="rect">
            <a:avLst/>
          </a:prstGeom>
          <a:noFill/>
        </p:spPr>
        <p:txBody>
          <a:bodyPr wrap="none" rtlCol="0">
            <a:spAutoFit/>
          </a:bodyPr>
          <a:lstStyle/>
          <a:p>
            <a:r>
              <a:rPr lang="de-DE" dirty="0"/>
              <a:t>N = 8</a:t>
            </a:r>
            <a:endParaRPr lang="en-DE" dirty="0"/>
          </a:p>
        </p:txBody>
      </p:sp>
    </p:spTree>
    <p:extLst>
      <p:ext uri="{BB962C8B-B14F-4D97-AF65-F5344CB8AC3E}">
        <p14:creationId xmlns:p14="http://schemas.microsoft.com/office/powerpoint/2010/main" val="3897962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uppieren 8">
            <a:extLst>
              <a:ext uri="{FF2B5EF4-FFF2-40B4-BE49-F238E27FC236}">
                <a16:creationId xmlns:a16="http://schemas.microsoft.com/office/drawing/2014/main" id="{729BFC1D-796D-4937-BCF9-55BFC0C76FD8}"/>
              </a:ext>
            </a:extLst>
          </p:cNvPr>
          <p:cNvGrpSpPr/>
          <p:nvPr/>
        </p:nvGrpSpPr>
        <p:grpSpPr>
          <a:xfrm>
            <a:off x="2531874" y="1605921"/>
            <a:ext cx="6499110" cy="4486655"/>
            <a:chOff x="2716809" y="968923"/>
            <a:chExt cx="6499110" cy="4486655"/>
          </a:xfrm>
        </p:grpSpPr>
        <p:graphicFrame>
          <p:nvGraphicFramePr>
            <p:cNvPr id="2" name="Diagramm 1">
              <a:extLst>
                <a:ext uri="{FF2B5EF4-FFF2-40B4-BE49-F238E27FC236}">
                  <a16:creationId xmlns:a16="http://schemas.microsoft.com/office/drawing/2014/main" id="{A5846EA3-2F2B-4067-B46C-BDA422AC41A9}"/>
                </a:ext>
              </a:extLst>
            </p:cNvPr>
            <p:cNvGraphicFramePr>
              <a:graphicFrameLocks/>
            </p:cNvGraphicFramePr>
            <p:nvPr>
              <p:extLst>
                <p:ext uri="{D42A27DB-BD31-4B8C-83A1-F6EECF244321}">
                  <p14:modId xmlns:p14="http://schemas.microsoft.com/office/powerpoint/2010/main" val="267636815"/>
                </p:ext>
              </p:extLst>
            </p:nvPr>
          </p:nvGraphicFramePr>
          <p:xfrm>
            <a:off x="2716809" y="968923"/>
            <a:ext cx="6499110" cy="4486655"/>
          </p:xfrm>
          <a:graphic>
            <a:graphicData uri="http://schemas.openxmlformats.org/drawingml/2006/chart">
              <c:chart xmlns:c="http://schemas.openxmlformats.org/drawingml/2006/chart" xmlns:r="http://schemas.openxmlformats.org/officeDocument/2006/relationships" r:id="rId2"/>
            </a:graphicData>
          </a:graphic>
        </p:graphicFrame>
        <p:cxnSp>
          <p:nvCxnSpPr>
            <p:cNvPr id="3" name="Gerader Verbinder 2">
              <a:extLst>
                <a:ext uri="{FF2B5EF4-FFF2-40B4-BE49-F238E27FC236}">
                  <a16:creationId xmlns:a16="http://schemas.microsoft.com/office/drawing/2014/main" id="{37DC2DAC-BA72-477A-B6E7-9A30A9C81D8F}"/>
                </a:ext>
              </a:extLst>
            </p:cNvPr>
            <p:cNvCxnSpPr/>
            <p:nvPr/>
          </p:nvCxnSpPr>
          <p:spPr>
            <a:xfrm>
              <a:off x="5065160" y="1705510"/>
              <a:ext cx="24092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Gerader Verbinder 3">
              <a:extLst>
                <a:ext uri="{FF2B5EF4-FFF2-40B4-BE49-F238E27FC236}">
                  <a16:creationId xmlns:a16="http://schemas.microsoft.com/office/drawing/2014/main" id="{6DC43BF7-8792-44D4-840A-874709AD49B4}"/>
                </a:ext>
              </a:extLst>
            </p:cNvPr>
            <p:cNvCxnSpPr/>
            <p:nvPr/>
          </p:nvCxnSpPr>
          <p:spPr>
            <a:xfrm>
              <a:off x="5063448" y="1714072"/>
              <a:ext cx="0" cy="3030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feld 4">
              <a:extLst>
                <a:ext uri="{FF2B5EF4-FFF2-40B4-BE49-F238E27FC236}">
                  <a16:creationId xmlns:a16="http://schemas.microsoft.com/office/drawing/2014/main" id="{8412CCA1-D890-4EB1-9BD7-3CED83023B8A}"/>
                </a:ext>
              </a:extLst>
            </p:cNvPr>
            <p:cNvSpPr txBox="1"/>
            <p:nvPr/>
          </p:nvSpPr>
          <p:spPr>
            <a:xfrm>
              <a:off x="6154217" y="1803115"/>
              <a:ext cx="575353" cy="369332"/>
            </a:xfrm>
            <a:prstGeom prst="rect">
              <a:avLst/>
            </a:prstGeom>
            <a:noFill/>
          </p:spPr>
          <p:txBody>
            <a:bodyPr wrap="square" rtlCol="0">
              <a:spAutoFit/>
            </a:bodyPr>
            <a:lstStyle/>
            <a:p>
              <a:r>
                <a:rPr lang="de-DE" dirty="0"/>
                <a:t>*</a:t>
              </a:r>
              <a:endParaRPr lang="en-DE" dirty="0"/>
            </a:p>
          </p:txBody>
        </p:sp>
        <p:sp>
          <p:nvSpPr>
            <p:cNvPr id="6" name="Textfeld 5">
              <a:extLst>
                <a:ext uri="{FF2B5EF4-FFF2-40B4-BE49-F238E27FC236}">
                  <a16:creationId xmlns:a16="http://schemas.microsoft.com/office/drawing/2014/main" id="{80D59C00-E2D7-4E21-976B-F699E7BEDC28}"/>
                </a:ext>
              </a:extLst>
            </p:cNvPr>
            <p:cNvSpPr txBox="1"/>
            <p:nvPr/>
          </p:nvSpPr>
          <p:spPr>
            <a:xfrm>
              <a:off x="8414533" y="4525765"/>
              <a:ext cx="686406" cy="276999"/>
            </a:xfrm>
            <a:prstGeom prst="rect">
              <a:avLst/>
            </a:prstGeom>
            <a:noFill/>
          </p:spPr>
          <p:txBody>
            <a:bodyPr wrap="none" rtlCol="0">
              <a:spAutoFit/>
            </a:bodyPr>
            <a:lstStyle/>
            <a:p>
              <a:r>
                <a:rPr lang="de-DE" sz="1200" dirty="0"/>
                <a:t>p &lt; 0,05</a:t>
              </a:r>
              <a:endParaRPr lang="en-DE" sz="1200" dirty="0"/>
            </a:p>
          </p:txBody>
        </p:sp>
        <p:cxnSp>
          <p:nvCxnSpPr>
            <p:cNvPr id="7" name="Gerader Verbinder 6">
              <a:extLst>
                <a:ext uri="{FF2B5EF4-FFF2-40B4-BE49-F238E27FC236}">
                  <a16:creationId xmlns:a16="http://schemas.microsoft.com/office/drawing/2014/main" id="{8BB5AF8A-6975-49C4-85FE-C31BAB5688E5}"/>
                </a:ext>
              </a:extLst>
            </p:cNvPr>
            <p:cNvCxnSpPr/>
            <p:nvPr/>
          </p:nvCxnSpPr>
          <p:spPr>
            <a:xfrm>
              <a:off x="7471026" y="1702087"/>
              <a:ext cx="0" cy="3030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 name="Textfeld 7">
            <a:extLst>
              <a:ext uri="{FF2B5EF4-FFF2-40B4-BE49-F238E27FC236}">
                <a16:creationId xmlns:a16="http://schemas.microsoft.com/office/drawing/2014/main" id="{95E36E4A-36EB-4A4A-A120-8AE01CB2C7A3}"/>
              </a:ext>
            </a:extLst>
          </p:cNvPr>
          <p:cNvSpPr txBox="1"/>
          <p:nvPr/>
        </p:nvSpPr>
        <p:spPr>
          <a:xfrm>
            <a:off x="3256908" y="518843"/>
            <a:ext cx="5716886" cy="584775"/>
          </a:xfrm>
          <a:prstGeom prst="rect">
            <a:avLst/>
          </a:prstGeom>
          <a:noFill/>
        </p:spPr>
        <p:txBody>
          <a:bodyPr wrap="none" rtlCol="0">
            <a:spAutoFit/>
          </a:bodyPr>
          <a:lstStyle/>
          <a:p>
            <a:r>
              <a:rPr lang="de-DE" sz="3200" dirty="0" err="1"/>
              <a:t>Significant</a:t>
            </a:r>
            <a:r>
              <a:rPr lang="de-DE" sz="3200" dirty="0"/>
              <a:t> </a:t>
            </a:r>
            <a:r>
              <a:rPr lang="de-DE" sz="3200" dirty="0" err="1"/>
              <a:t>Increase</a:t>
            </a:r>
            <a:r>
              <a:rPr lang="de-DE" sz="3200" dirty="0"/>
              <a:t> </a:t>
            </a:r>
            <a:r>
              <a:rPr lang="de-DE" sz="3200" dirty="0" err="1"/>
              <a:t>Vagal</a:t>
            </a:r>
            <a:r>
              <a:rPr lang="de-DE" sz="3200" dirty="0"/>
              <a:t> </a:t>
            </a:r>
            <a:r>
              <a:rPr lang="de-DE" sz="3200" dirty="0" err="1"/>
              <a:t>Activity</a:t>
            </a:r>
            <a:endParaRPr lang="en-DE" sz="3200" dirty="0"/>
          </a:p>
        </p:txBody>
      </p:sp>
      <p:sp>
        <p:nvSpPr>
          <p:cNvPr id="11" name="Rechteck 10">
            <a:extLst>
              <a:ext uri="{FF2B5EF4-FFF2-40B4-BE49-F238E27FC236}">
                <a16:creationId xmlns:a16="http://schemas.microsoft.com/office/drawing/2014/main" id="{17A1C5FB-C41F-4F95-A040-0FDEA1121B9F}"/>
              </a:ext>
            </a:extLst>
          </p:cNvPr>
          <p:cNvSpPr/>
          <p:nvPr/>
        </p:nvSpPr>
        <p:spPr>
          <a:xfrm>
            <a:off x="4280918" y="6249525"/>
            <a:ext cx="3807132" cy="369332"/>
          </a:xfrm>
          <a:prstGeom prst="rect">
            <a:avLst/>
          </a:prstGeom>
        </p:spPr>
        <p:txBody>
          <a:bodyPr wrap="none">
            <a:spAutoFit/>
          </a:bodyPr>
          <a:lstStyle/>
          <a:p>
            <a:r>
              <a:rPr lang="en-DE" dirty="0"/>
              <a:t>Measurement 3 min in supine position</a:t>
            </a:r>
          </a:p>
        </p:txBody>
      </p:sp>
      <p:sp>
        <p:nvSpPr>
          <p:cNvPr id="12" name="Textfeld 11">
            <a:extLst>
              <a:ext uri="{FF2B5EF4-FFF2-40B4-BE49-F238E27FC236}">
                <a16:creationId xmlns:a16="http://schemas.microsoft.com/office/drawing/2014/main" id="{8CD573B0-02E6-44A7-86C6-EA2F0D8E81F2}"/>
              </a:ext>
            </a:extLst>
          </p:cNvPr>
          <p:cNvSpPr txBox="1"/>
          <p:nvPr/>
        </p:nvSpPr>
        <p:spPr>
          <a:xfrm>
            <a:off x="8234736" y="2250040"/>
            <a:ext cx="671979" cy="369332"/>
          </a:xfrm>
          <a:prstGeom prst="rect">
            <a:avLst/>
          </a:prstGeom>
          <a:noFill/>
        </p:spPr>
        <p:txBody>
          <a:bodyPr wrap="none" rtlCol="0">
            <a:spAutoFit/>
          </a:bodyPr>
          <a:lstStyle/>
          <a:p>
            <a:r>
              <a:rPr lang="de-DE" dirty="0"/>
              <a:t>N = 8</a:t>
            </a:r>
            <a:endParaRPr lang="en-DE" dirty="0"/>
          </a:p>
        </p:txBody>
      </p:sp>
    </p:spTree>
    <p:extLst>
      <p:ext uri="{BB962C8B-B14F-4D97-AF65-F5344CB8AC3E}">
        <p14:creationId xmlns:p14="http://schemas.microsoft.com/office/powerpoint/2010/main" val="326838138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549</Words>
  <Application>Microsoft Office PowerPoint</Application>
  <PresentationFormat>Breitbild</PresentationFormat>
  <Paragraphs>67</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Calibri</vt:lpstr>
      <vt:lpstr>Calibri Light</vt:lpstr>
      <vt:lpstr>Office</vt:lpstr>
      <vt:lpstr>Effect of bioadaptive impulse therapy on pain and the autonomic nervous system during physiotherapeutic treatment using the MedKey </vt:lpstr>
      <vt:lpstr>Scientific background</vt:lpstr>
      <vt:lpstr>Aim of the study</vt:lpstr>
      <vt:lpstr>Method</vt:lpstr>
      <vt:lpstr>Method</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hottenrott</dc:creator>
  <cp:lastModifiedBy>hottenrott</cp:lastModifiedBy>
  <cp:revision>17</cp:revision>
  <dcterms:created xsi:type="dcterms:W3CDTF">2024-09-26T10:53:12Z</dcterms:created>
  <dcterms:modified xsi:type="dcterms:W3CDTF">2024-09-26T13:17:30Z</dcterms:modified>
</cp:coreProperties>
</file>